
<file path=[Content_Types].xml><?xml version="1.0" encoding="utf-8"?>
<Types xmlns="http://schemas.openxmlformats.org/package/2006/content-types">
  <Default Extension="fntdata" ContentType="application/x-fontdata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</p:sldIdLst>
  <p:sldSz cy="5143500" cx="9144000"/>
  <p:notesSz cx="6858000" cy="9144000"/>
  <p:embeddedFontLst>
    <p:embeddedFont>
      <p:font typeface="Century Gothic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217D5C1-5230-46A9-9EA6-E9092C074F5C}">
  <a:tblStyle styleId="{5217D5C1-5230-46A9-9EA6-E9092C074F5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CenturyGothic-italic.fntdata"/><Relationship Id="rId8" Type="http://schemas.openxmlformats.org/officeDocument/2006/relationships/slide" Target="slides/slide2.xml"/><Relationship Id="rId3" Type="http://schemas.openxmlformats.org/officeDocument/2006/relationships/presProps" Target="presProps.xml"/><Relationship Id="rId12" Type="http://schemas.openxmlformats.org/officeDocument/2006/relationships/font" Target="fonts/CenturyGothic-bold.fntdata"/><Relationship Id="rId7" Type="http://schemas.openxmlformats.org/officeDocument/2006/relationships/slide" Target="slides/slide1.xml"/><Relationship Id="rId17" Type="http://schemas.openxmlformats.org/officeDocument/2006/relationships/customXml" Target="../customXml/item3.xml"/><Relationship Id="rId2" Type="http://schemas.openxmlformats.org/officeDocument/2006/relationships/viewProps" Target="viewProps.xml"/><Relationship Id="rId16" Type="http://schemas.openxmlformats.org/officeDocument/2006/relationships/customXml" Target="../customXml/item2.xml"/><Relationship Id="rId11" Type="http://schemas.openxmlformats.org/officeDocument/2006/relationships/font" Target="fonts/CenturyGothic-regular.fntdata"/><Relationship Id="rId1" Type="http://schemas.openxmlformats.org/officeDocument/2006/relationships/theme" Target="theme/theme1.xml"/><Relationship Id="rId6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customXml" Target="../customXml/item1.xml"/><Relationship Id="rId10" Type="http://schemas.openxmlformats.org/officeDocument/2006/relationships/slide" Target="slides/slide4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4" Type="http://schemas.openxmlformats.org/officeDocument/2006/relationships/font" Target="fonts/CenturyGothic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0f0bf52f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0f0bf52f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0f0bf52f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0f0bf52f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f0f0bf52fe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f0f0bf52fe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</a:t>
            </a:r>
            <a:endParaRPr/>
          </a:p>
        </p:txBody>
      </p:sp>
      <p:sp>
        <p:nvSpPr>
          <p:cNvPr id="55" name="Google Shape;55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Print and cut out station signs for parts of the ruminant stomach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Place them around the room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Print page 2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Print page 3</a:t>
            </a:r>
            <a:endParaRPr/>
          </a:p>
        </p:txBody>
      </p:sp>
      <p:pic>
        <p:nvPicPr>
          <p:cNvPr id="56" name="Google Shape;56;p13" title="NCCA Logo - Trademark Version - (FOR PRINT)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30650" y="2932750"/>
            <a:ext cx="2001649" cy="2001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" name="Google Shape;61;p14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{5217D5C1-5230-46A9-9EA6-E9092C074F5C}</a:tableStyleId>
              </a:tblPr>
              <a:tblGrid>
                <a:gridCol w="4572000"/>
                <a:gridCol w="4572000"/>
              </a:tblGrid>
              <a:tr h="2571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1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1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Rumen</a:t>
                      </a:r>
                      <a:endParaRPr sz="61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100">
                        <a:solidFill>
                          <a:srgbClr val="1F1F1F"/>
                        </a:solidFill>
                        <a:highlight>
                          <a:srgbClr val="FFFFFF"/>
                        </a:highlight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100">
                          <a:solidFill>
                            <a:srgbClr val="1F1F1F"/>
                          </a:solidFill>
                          <a:highlight>
                            <a:srgbClr val="FFFFFF"/>
                          </a:highlight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Omasum</a:t>
                      </a:r>
                      <a:endParaRPr sz="61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71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100">
                        <a:solidFill>
                          <a:srgbClr val="1F1F1F"/>
                        </a:solidFill>
                        <a:highlight>
                          <a:srgbClr val="FFFFFF"/>
                        </a:highlight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100">
                          <a:solidFill>
                            <a:srgbClr val="1F1F1F"/>
                          </a:solidFill>
                          <a:highlight>
                            <a:srgbClr val="FFFFFF"/>
                          </a:highlight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Reticulum</a:t>
                      </a:r>
                      <a:endParaRPr sz="61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6100">
                        <a:solidFill>
                          <a:srgbClr val="1F1F1F"/>
                        </a:solidFill>
                        <a:highlight>
                          <a:srgbClr val="FFFFFF"/>
                        </a:highlight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6100">
                          <a:solidFill>
                            <a:srgbClr val="1F1F1F"/>
                          </a:solidFill>
                          <a:highlight>
                            <a:srgbClr val="FFFFFF"/>
                          </a:highlight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Abomasum</a:t>
                      </a:r>
                      <a:endParaRPr sz="61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" name="Google Shape;66;p15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{5217D5C1-5230-46A9-9EA6-E9092C074F5C}</a:tableStyleId>
              </a:tblPr>
              <a:tblGrid>
                <a:gridCol w="3048000"/>
                <a:gridCol w="3048000"/>
                <a:gridCol w="3048000"/>
              </a:tblGrid>
              <a:tr h="1593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i="1" lang="en" sz="1100">
                          <a:solidFill>
                            <a:schemeClr val="dk1"/>
                          </a:solidFill>
                        </a:rPr>
                        <a:t>The Giant Blender</a:t>
                      </a:r>
                      <a:endParaRPr i="1"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What happens here: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This is the biggest compartment! It's full of helpful little microbes that break down tough grass.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i="1" lang="en" sz="1100">
                          <a:solidFill>
                            <a:schemeClr val="dk1"/>
                          </a:solidFill>
                        </a:rPr>
                        <a:t>The Book Pages</a:t>
                      </a:r>
                      <a:endParaRPr i="1"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What happens here: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This compartment has lots of layers that look like pages in a book. Its main job is to squeeze all the water out of the food.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i="1" lang="en" sz="1100">
                          <a:solidFill>
                            <a:schemeClr val="dk1"/>
                          </a:solidFill>
                        </a:rPr>
                        <a:t>The True Stomach</a:t>
                      </a:r>
                      <a:endParaRPr i="1"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What happens here: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This is just like a human stomach! It uses strong acids and juices to finally digest the food completely so the animal can get energy.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77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i="1" lang="en" sz="1100">
                          <a:solidFill>
                            <a:schemeClr val="dk1"/>
                          </a:solidFill>
                        </a:rPr>
                        <a:t>The Honeycomb &amp; Safety Net</a:t>
                      </a:r>
                      <a:endParaRPr i="1"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What happens here: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This compartment looks like a honeycomb. It helps push food back up to the mouth, and it acts as a magnet to catch things the animal shouldn't have swallowed (like wires or nails!).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Food enters </a:t>
                      </a:r>
                      <a:endParaRPr b="1"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What happens here: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Food drops into these two first.</a:t>
                      </a:r>
                      <a:endParaRPr/>
                    </a:p>
                  </a:txBody>
                  <a:tcPr marT="91425" marB="91425" marR="91425" marL="91425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Fermentation </a:t>
                      </a:r>
                      <a:endParaRPr b="1"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What happens here: 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Good bacteria breaking down the grass like a compost pile. </a:t>
                      </a:r>
                      <a:endParaRPr/>
                    </a:p>
                  </a:txBody>
                  <a:tcPr marT="91425" marB="91425" marR="91425" marL="91425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486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Regurgitation / Chewing Cud/ Filters</a:t>
                      </a:r>
                      <a:endParaRPr b="1"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What happens here: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 Pushes the food back up to the mouth to be chewed again.</a:t>
                      </a: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The honeycomb wall traps hardware/trash.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True Digestion / Acids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What happens here: 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Uses acid to break down food, just like our stomachs. </a:t>
                      </a:r>
                      <a:endParaRPr/>
                    </a:p>
                  </a:txBody>
                  <a:tcPr marT="91425" marB="91425" marR="91425" marL="91425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Water Absorption </a:t>
                      </a:r>
                      <a:endParaRPr b="1"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What happens here: 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Squeezes out the moisture like a sponge. 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>
                <a:latin typeface="Century Gothic"/>
                <a:ea typeface="Century Gothic"/>
                <a:cs typeface="Century Gothic"/>
                <a:sym typeface="Century Gothic"/>
              </a:rPr>
              <a:t>The Order</a:t>
            </a:r>
            <a:endParaRPr sz="282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b="1"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Mouth</a:t>
            </a:r>
            <a:r>
              <a:rPr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(Eat) 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b="1"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Rumen/Reticulum</a:t>
            </a:r>
            <a:r>
              <a:rPr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(Ferment) 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b="1"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 to Mouth</a:t>
            </a:r>
            <a:r>
              <a:rPr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(Chew Cud)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b="1"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Omasum</a:t>
            </a:r>
            <a:r>
              <a:rPr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(Squeeze Water) 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b="1"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Abomasum</a:t>
            </a:r>
            <a:r>
              <a:rPr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(Acid Digestion)</a:t>
            </a:r>
            <a:endParaRPr sz="1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345B2C991A614CAEDFA7F86DD8ABCA" ma:contentTypeVersion="13" ma:contentTypeDescription="Create a new document." ma:contentTypeScope="" ma:versionID="343aaeafb9807094a147b1dd2530ac74">
  <xsd:schema xmlns:xsd="http://www.w3.org/2001/XMLSchema" xmlns:xs="http://www.w3.org/2001/XMLSchema" xmlns:p="http://schemas.microsoft.com/office/2006/metadata/properties" xmlns:ns2="72402bf5-d538-46fc-8ceb-b9fbac7fba5c" xmlns:ns3="c178a390-2c19-4e81-b2fb-a5d3ec97a40d" targetNamespace="http://schemas.microsoft.com/office/2006/metadata/properties" ma:root="true" ma:fieldsID="b969a5d28d62ee618015a4e84ca6b9c9" ns2:_="" ns3:_="">
    <xsd:import namespace="72402bf5-d538-46fc-8ceb-b9fbac7fba5c"/>
    <xsd:import namespace="c178a390-2c19-4e81-b2fb-a5d3ec97a4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402bf5-d538-46fc-8ceb-b9fbac7fba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936f279-d15c-4d9d-a73f-0c5eb6368c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8a390-2c19-4e81-b2fb-a5d3ec97a40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8b7abc3b-a83a-4c97-9e00-89e137ec0c4c}" ma:internalName="TaxCatchAll" ma:showField="CatchAllData" ma:web="c178a390-2c19-4e81-b2fb-a5d3ec97a4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78a390-2c19-4e81-b2fb-a5d3ec97a40d" xsi:nil="true"/>
    <lcf76f155ced4ddcb4097134ff3c332f xmlns="72402bf5-d538-46fc-8ceb-b9fbac7fba5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ED2D5CC-DF06-42DA-B494-84EF614F9EED}"/>
</file>

<file path=customXml/itemProps2.xml><?xml version="1.0" encoding="utf-8"?>
<ds:datastoreItem xmlns:ds="http://schemas.openxmlformats.org/officeDocument/2006/customXml" ds:itemID="{AF94BCAA-C84D-4396-8F22-8A19F9812874}"/>
</file>

<file path=customXml/itemProps3.xml><?xml version="1.0" encoding="utf-8"?>
<ds:datastoreItem xmlns:ds="http://schemas.openxmlformats.org/officeDocument/2006/customXml" ds:itemID="{07E605B8-1A5C-415D-903D-C31421702E3F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0x0101000C345B2C991A614CAEDFA7F86DD8ABCA</vt:lpwstr>
  </property>
</Properties>
</file>