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</p:sldIdLst>
  <p:sldSz cy="10058400" cx="7772400"/>
  <p:notesSz cx="6858000" cy="9144000"/>
  <p:embeddedFontLst>
    <p:embeddedFont>
      <p:font typeface="Century Gothic"/>
      <p:regular r:id="rId9"/>
      <p:bold r:id="rId10"/>
      <p:italic r:id="rId11"/>
      <p:boldItalic r:id="rId1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3168">
          <p15:clr>
            <a:srgbClr val="747775"/>
          </p15:clr>
        </p15:guide>
        <p15:guide id="2" pos="244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1B9B517-F78F-40AD-9820-B93167E79003}">
  <a:tblStyle styleId="{71B9B517-F78F-40AD-9820-B93167E7900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3168" orient="horz"/>
        <p:guide pos="2448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customXml" Target="../customXml/item1.xml"/><Relationship Id="rId3" Type="http://schemas.openxmlformats.org/officeDocument/2006/relationships/presProps" Target="presProps.xml"/><Relationship Id="rId12" Type="http://schemas.openxmlformats.org/officeDocument/2006/relationships/font" Target="fonts/CenturyGothic-boldItalic.fntdata"/><Relationship Id="rId7" Type="http://schemas.openxmlformats.org/officeDocument/2006/relationships/slide" Target="slides/slide1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font" Target="fonts/CenturyGothic-italic.fntdata"/><Relationship Id="rId6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customXml" Target="../customXml/item3.xml"/><Relationship Id="rId10" Type="http://schemas.openxmlformats.org/officeDocument/2006/relationships/font" Target="fonts/CenturyGothic-bold.fntdata"/><Relationship Id="rId4" Type="http://schemas.openxmlformats.org/officeDocument/2006/relationships/tableStyles" Target="tableStyles.xml"/><Relationship Id="rId9" Type="http://schemas.openxmlformats.org/officeDocument/2006/relationships/font" Target="fonts/CenturyGothic-regular.fntdata"/><Relationship Id="rId14" Type="http://schemas.openxmlformats.org/officeDocument/2006/relationships/customXml" Target="../customXml/item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e236f1001e_0_7:notes"/>
          <p:cNvSpPr/>
          <p:nvPr>
            <p:ph idx="2" type="sldImg"/>
          </p:nvPr>
        </p:nvSpPr>
        <p:spPr>
          <a:xfrm>
            <a:off x="2104459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e236f1001e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9.jpg"/><Relationship Id="rId6" Type="http://schemas.openxmlformats.org/officeDocument/2006/relationships/image" Target="../media/image5.png"/><Relationship Id="rId7" Type="http://schemas.openxmlformats.org/officeDocument/2006/relationships/image" Target="../media/image1.png"/><Relationship Id="rId8" Type="http://schemas.openxmlformats.org/officeDocument/2006/relationships/image" Target="../media/image4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hyperlink" Target="https://www.nccattle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" y="5945502"/>
            <a:ext cx="6192846" cy="411289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6192825" y="5945499"/>
            <a:ext cx="1482300" cy="35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Word List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Find the Words: 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BEEF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CATTLE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DINNER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FARMER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GRILL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HAMBURGER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NORTH CAROLINA </a:t>
            </a:r>
            <a:endParaRPr i="1"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MEATBALL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NUTRITION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PROTEIN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RIBEYE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STEAK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SUSTAINABILITY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5600" y="2103975"/>
            <a:ext cx="2076600" cy="7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Cuts of Beef Scramble</a:t>
            </a:r>
            <a:endParaRPr b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Unscramble the words: shank, sirloin, round, loin, chuck, flank, tenderloin, brisket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graphicFrame>
        <p:nvGraphicFramePr>
          <p:cNvPr id="57" name="Google Shape;57;p13"/>
          <p:cNvGraphicFramePr/>
          <p:nvPr/>
        </p:nvGraphicFramePr>
        <p:xfrm>
          <a:off x="114300" y="2877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{71B9B517-F78F-40AD-9820-B93167E79003}</a:tableStyleId>
              </a:tblPr>
              <a:tblGrid>
                <a:gridCol w="959600"/>
                <a:gridCol w="959600"/>
              </a:tblGrid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NKASH 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KISBRET</a:t>
                      </a:r>
                      <a:endParaRPr sz="100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OURDN </a:t>
                      </a:r>
                      <a:endParaRPr sz="100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NALFK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5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OIRNLIS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CUKHC 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REOILTNDEN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OILN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05400" y="3537275"/>
            <a:ext cx="3467001" cy="24976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lip it" id="59" name="Google Shape;59;p13"/>
          <p:cNvPicPr preferRelativeResize="0"/>
          <p:nvPr/>
        </p:nvPicPr>
        <p:blipFill rotWithShape="1">
          <a:blip r:embed="rId5">
            <a:alphaModFix/>
          </a:blip>
          <a:srcRect b="44268" l="49619" r="1472" t="0"/>
          <a:stretch/>
        </p:blipFill>
        <p:spPr>
          <a:xfrm>
            <a:off x="2136813" y="4815275"/>
            <a:ext cx="1919200" cy="121970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279650" y="8850"/>
            <a:ext cx="5492750" cy="3280124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13"/>
          <p:cNvSpPr txBox="1"/>
          <p:nvPr/>
        </p:nvSpPr>
        <p:spPr>
          <a:xfrm>
            <a:off x="2112200" y="2504425"/>
            <a:ext cx="2178000" cy="65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Label each state that grows cattle in the U.S.</a:t>
            </a:r>
            <a:endParaRPr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File:2011 Arrow black curving axe 67° attraction.png - Wikimedia ..." id="62" name="Google Shape;62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19325" y="1943100"/>
            <a:ext cx="811500" cy="81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 title="NCCA Logo - Trademark Version - (FOR PRINT) (1).png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52400" y="152400"/>
            <a:ext cx="1919176" cy="1919176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3"/>
          <p:cNvSpPr txBox="1"/>
          <p:nvPr/>
        </p:nvSpPr>
        <p:spPr>
          <a:xfrm>
            <a:off x="6738300" y="2246100"/>
            <a:ext cx="2178000" cy="15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900"/>
              <a:buFont typeface="Times New Roman"/>
              <a:buChar char="●"/>
            </a:pPr>
            <a:r>
              <a:t/>
            </a:r>
            <a:endParaRPr sz="900">
              <a:solidFill>
                <a:srgbClr val="303030"/>
              </a:solidFill>
              <a:highlight>
                <a:srgbClr val="FFFFFF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65" name="Google Shape;65;p13"/>
          <p:cNvSpPr txBox="1"/>
          <p:nvPr/>
        </p:nvSpPr>
        <p:spPr>
          <a:xfrm>
            <a:off x="2136825" y="3071075"/>
            <a:ext cx="2203500" cy="1744200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QR code placeholder for lesson plans and activities 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7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71575" y="8181975"/>
            <a:ext cx="2669524" cy="17907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1" name="Google Shape;71;p14"/>
          <p:cNvGraphicFramePr/>
          <p:nvPr/>
        </p:nvGraphicFramePr>
        <p:xfrm>
          <a:off x="5753100" y="72906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{71B9B517-F78F-40AD-9820-B93167E79003}</a:tableStyleId>
              </a:tblPr>
              <a:tblGrid>
                <a:gridCol w="959600"/>
                <a:gridCol w="959600"/>
              </a:tblGrid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NKASH 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SHANK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KISBRET</a:t>
                      </a:r>
                      <a:endParaRPr sz="100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BRISKET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OURDN </a:t>
                      </a:r>
                      <a:endParaRPr sz="1000">
                        <a:solidFill>
                          <a:schemeClr val="dk1"/>
                        </a:solidFill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ROUND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NALFK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FLANK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4585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OIRNLIS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SIRLOIN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CUKHC 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CHUCK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REOILTNDEN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TENDERLOIN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23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solidFill>
                            <a:schemeClr val="dk1"/>
                          </a:solidFill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OILN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000">
                          <a:latin typeface="Century Gothic"/>
                          <a:ea typeface="Century Gothic"/>
                          <a:cs typeface="Century Gothic"/>
                          <a:sym typeface="Century Gothic"/>
                        </a:rPr>
                        <a:t>LOIN</a:t>
                      </a:r>
                      <a:endParaRPr sz="1000">
                        <a:latin typeface="Century Gothic"/>
                        <a:ea typeface="Century Gothic"/>
                        <a:cs typeface="Century Gothic"/>
                        <a:sym typeface="Century Gothic"/>
                      </a:endParaRPr>
                    </a:p>
                  </a:txBody>
                  <a:tcPr marT="91425" marB="91425" marR="91425" marL="91425">
                    <a:lnL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2" name="Google Shape;72;p14"/>
          <p:cNvSpPr txBox="1"/>
          <p:nvPr/>
        </p:nvSpPr>
        <p:spPr>
          <a:xfrm>
            <a:off x="3051175" y="7788275"/>
            <a:ext cx="25338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Answer Key</a:t>
            </a:r>
            <a:endParaRPr sz="20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3" name="Google Shape;73;p14"/>
          <p:cNvSpPr txBox="1"/>
          <p:nvPr/>
        </p:nvSpPr>
        <p:spPr>
          <a:xfrm>
            <a:off x="0" y="7194125"/>
            <a:ext cx="2533800" cy="15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 huge thanks to NC Cattlemen’s Association and the North Carolina Tobacco </a:t>
            </a:r>
            <a:r>
              <a:rPr lang="en" sz="15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Trust Fund Commission </a:t>
            </a:r>
            <a:r>
              <a:rPr lang="en" sz="15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for funding this beef project.</a:t>
            </a:r>
            <a:endParaRPr sz="15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c91ffbe1925cebd6875ceeca496088d7.png" id="74" name="Google Shape;7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90175" y="8686128"/>
            <a:ext cx="1919200" cy="1186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725" y="64075"/>
            <a:ext cx="7467601" cy="5762038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4"/>
          <p:cNvSpPr txBox="1"/>
          <p:nvPr/>
        </p:nvSpPr>
        <p:spPr>
          <a:xfrm>
            <a:off x="42900" y="5914450"/>
            <a:ext cx="768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Visit </a:t>
            </a:r>
            <a:r>
              <a:rPr lang="en" sz="1200" u="sng">
                <a:solidFill>
                  <a:schemeClr val="accent5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https://www.nccattle.com/</a:t>
            </a:r>
            <a:r>
              <a:rPr lang="en" sz="12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to gain access to NC Cattlemen’s Association beef curriculum.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77" name="Google Shape;77;p14"/>
          <p:cNvSpPr txBox="1"/>
          <p:nvPr/>
        </p:nvSpPr>
        <p:spPr>
          <a:xfrm>
            <a:off x="23850" y="6205350"/>
            <a:ext cx="7686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rgbClr val="303030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The Power of Beef</a:t>
            </a:r>
            <a:endParaRPr b="1" sz="900">
              <a:solidFill>
                <a:srgbClr val="303030"/>
              </a:solidFill>
              <a:highlight>
                <a:srgbClr val="FFFFFF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rgbClr val="303030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Farmers raise beef cattle because beef is a delicious and healthy choice that helps your body grow. You can remember how beef helps you by using the word </a:t>
            </a:r>
            <a:r>
              <a:rPr b="1" lang="en" sz="900">
                <a:solidFill>
                  <a:srgbClr val="303030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ZIP</a:t>
            </a:r>
            <a:r>
              <a:rPr lang="en" sz="900">
                <a:solidFill>
                  <a:srgbClr val="303030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endParaRPr sz="900">
              <a:solidFill>
                <a:srgbClr val="303030"/>
              </a:solidFill>
              <a:highlight>
                <a:srgbClr val="FFFFFF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900"/>
              <a:buFont typeface="Times New Roman"/>
              <a:buChar char="●"/>
            </a:pPr>
            <a:r>
              <a:rPr b="1" lang="en" sz="900">
                <a:solidFill>
                  <a:srgbClr val="303030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Z (Zinc):</a:t>
            </a:r>
            <a:r>
              <a:rPr lang="en" sz="900">
                <a:solidFill>
                  <a:srgbClr val="303030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 Helps you maintain a healthy immune system so you don't get sick.</a:t>
            </a:r>
            <a:endParaRPr sz="900">
              <a:solidFill>
                <a:srgbClr val="303030"/>
              </a:solidFill>
              <a:highlight>
                <a:srgbClr val="FFFFFF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900"/>
              <a:buFont typeface="Times New Roman"/>
              <a:buChar char="●"/>
            </a:pPr>
            <a:r>
              <a:rPr b="1" lang="en" sz="900">
                <a:solidFill>
                  <a:srgbClr val="303030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I (Iron):</a:t>
            </a:r>
            <a:r>
              <a:rPr lang="en" sz="900">
                <a:solidFill>
                  <a:srgbClr val="303030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 Helps your body carry and use oxygen.</a:t>
            </a:r>
            <a:endParaRPr sz="900">
              <a:solidFill>
                <a:srgbClr val="303030"/>
              </a:solidFill>
              <a:highlight>
                <a:srgbClr val="FFFFFF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900"/>
              <a:buFont typeface="Times New Roman"/>
              <a:buChar char="●"/>
            </a:pPr>
            <a:r>
              <a:rPr b="1" lang="en" sz="900">
                <a:solidFill>
                  <a:srgbClr val="303030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P (Protein):</a:t>
            </a:r>
            <a:r>
              <a:rPr lang="en" sz="900">
                <a:solidFill>
                  <a:srgbClr val="303030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 Helps you build and keep strong muscles for playing and growing.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C345B2C991A614CAEDFA7F86DD8ABCA" ma:contentTypeVersion="13" ma:contentTypeDescription="Create a new document." ma:contentTypeScope="" ma:versionID="343aaeafb9807094a147b1dd2530ac74">
  <xsd:schema xmlns:xsd="http://www.w3.org/2001/XMLSchema" xmlns:xs="http://www.w3.org/2001/XMLSchema" xmlns:p="http://schemas.microsoft.com/office/2006/metadata/properties" xmlns:ns2="72402bf5-d538-46fc-8ceb-b9fbac7fba5c" xmlns:ns3="c178a390-2c19-4e81-b2fb-a5d3ec97a40d" targetNamespace="http://schemas.microsoft.com/office/2006/metadata/properties" ma:root="true" ma:fieldsID="b969a5d28d62ee618015a4e84ca6b9c9" ns2:_="" ns3:_="">
    <xsd:import namespace="72402bf5-d538-46fc-8ceb-b9fbac7fba5c"/>
    <xsd:import namespace="c178a390-2c19-4e81-b2fb-a5d3ec97a40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02bf5-d538-46fc-8ceb-b9fbac7fba5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0936f279-d15c-4d9d-a73f-0c5eb6368c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78a390-2c19-4e81-b2fb-a5d3ec97a40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8b7abc3b-a83a-4c97-9e00-89e137ec0c4c}" ma:internalName="TaxCatchAll" ma:showField="CatchAllData" ma:web="c178a390-2c19-4e81-b2fb-a5d3ec97a40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178a390-2c19-4e81-b2fb-a5d3ec97a40d" xsi:nil="true"/>
    <lcf76f155ced4ddcb4097134ff3c332f xmlns="72402bf5-d538-46fc-8ceb-b9fbac7fba5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868423AE-F833-4D42-B68A-2866C8E90ACE}"/>
</file>

<file path=customXml/itemProps2.xml><?xml version="1.0" encoding="utf-8"?>
<ds:datastoreItem xmlns:ds="http://schemas.openxmlformats.org/officeDocument/2006/customXml" ds:itemID="{5E2DA984-083D-4B22-8C5C-48639E197F7E}"/>
</file>

<file path=customXml/itemProps3.xml><?xml version="1.0" encoding="utf-8"?>
<ds:datastoreItem xmlns:ds="http://schemas.openxmlformats.org/officeDocument/2006/customXml" ds:itemID="{428C38C8-102F-42A1-A8BB-AB11A20BAA16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0x0101000C345B2C991A614CAEDFA7F86DD8ABCA</vt:lpwstr>
  </property>
</Properties>
</file>