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0058400" cx="7772400"/>
  <p:notesSz cx="6858000" cy="9144000"/>
  <p:embeddedFontLst>
    <p:embeddedFont>
      <p:font typeface="Didact Gothic"/>
      <p:regular r:id="rId7"/>
    </p:embeddedFont>
    <p:embeddedFont>
      <p:font typeface="Century Gothic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2" roundtripDataSignature="AMtx7miagxYlvX2RWBGVwf+RROsk6zZd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CenturyGothic-regular.fntdata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customschemas.google.com/relationships/presentationmetadata" Target="metadata"/><Relationship Id="rId7" Type="http://schemas.openxmlformats.org/officeDocument/2006/relationships/font" Target="fonts/DidactGothic-regular.fntdata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font" Target="fonts/CenturyGothic-boldItalic.fntdata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font" Target="fonts/CenturyGothic-italic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CenturyGothic-bold.fntdata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11" Type="http://schemas.openxmlformats.org/officeDocument/2006/relationships/image" Target="../media/image7.png"/><Relationship Id="rId10" Type="http://schemas.openxmlformats.org/officeDocument/2006/relationships/image" Target="../media/image6.png"/><Relationship Id="rId12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4.png"/><Relationship Id="rId7" Type="http://schemas.openxmlformats.org/officeDocument/2006/relationships/image" Target="../media/image2.png"/><Relationship Id="rId8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3A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5105400" y="4000500"/>
            <a:ext cx="2076450" cy="2124075"/>
            <a:chOff x="0" y="-38100"/>
            <a:chExt cx="2768600" cy="2832100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2768600" cy="2794000"/>
            </a:xfrm>
            <a:custGeom>
              <a:rect b="b" l="l" r="r" t="t"/>
              <a:pathLst>
                <a:path extrusionOk="0" h="2794000" w="2768600">
                  <a:moveTo>
                    <a:pt x="276860" y="0"/>
                  </a:moveTo>
                  <a:lnTo>
                    <a:pt x="2491740" y="0"/>
                  </a:lnTo>
                  <a:cubicBezTo>
                    <a:pt x="2565168" y="0"/>
                    <a:pt x="2635588" y="29169"/>
                    <a:pt x="2687510" y="81090"/>
                  </a:cubicBezTo>
                  <a:cubicBezTo>
                    <a:pt x="2739431" y="133012"/>
                    <a:pt x="2768600" y="203432"/>
                    <a:pt x="2768600" y="276860"/>
                  </a:cubicBezTo>
                  <a:lnTo>
                    <a:pt x="2768600" y="2517140"/>
                  </a:lnTo>
                  <a:cubicBezTo>
                    <a:pt x="2768600" y="2590568"/>
                    <a:pt x="2739431" y="2660988"/>
                    <a:pt x="2687510" y="2712910"/>
                  </a:cubicBezTo>
                  <a:cubicBezTo>
                    <a:pt x="2635588" y="2764831"/>
                    <a:pt x="2565168" y="2794000"/>
                    <a:pt x="2491740" y="2794000"/>
                  </a:cubicBezTo>
                  <a:lnTo>
                    <a:pt x="276860" y="2794000"/>
                  </a:lnTo>
                  <a:cubicBezTo>
                    <a:pt x="203432" y="2794000"/>
                    <a:pt x="133012" y="2764831"/>
                    <a:pt x="81090" y="2712910"/>
                  </a:cubicBezTo>
                  <a:cubicBezTo>
                    <a:pt x="29169" y="2660988"/>
                    <a:pt x="0" y="2590568"/>
                    <a:pt x="0" y="2517140"/>
                  </a:cubicBezTo>
                  <a:lnTo>
                    <a:pt x="0" y="276860"/>
                  </a:lnTo>
                  <a:cubicBezTo>
                    <a:pt x="0" y="123954"/>
                    <a:pt x="123954" y="0"/>
                    <a:pt x="276860" y="0"/>
                  </a:cubicBezTo>
                  <a:close/>
                </a:path>
              </a:pathLst>
            </a:custGeom>
            <a:solidFill>
              <a:srgbClr val="243F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0" y="-38100"/>
              <a:ext cx="2768600" cy="283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"/>
          <p:cNvGrpSpPr/>
          <p:nvPr/>
        </p:nvGrpSpPr>
        <p:grpSpPr>
          <a:xfrm>
            <a:off x="2838450" y="4000500"/>
            <a:ext cx="2076450" cy="2124075"/>
            <a:chOff x="0" y="-38100"/>
            <a:chExt cx="2768600" cy="2832100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2768600" cy="2794000"/>
            </a:xfrm>
            <a:custGeom>
              <a:rect b="b" l="l" r="r" t="t"/>
              <a:pathLst>
                <a:path extrusionOk="0" h="2794000" w="2768600">
                  <a:moveTo>
                    <a:pt x="276860" y="0"/>
                  </a:moveTo>
                  <a:lnTo>
                    <a:pt x="2491740" y="0"/>
                  </a:lnTo>
                  <a:cubicBezTo>
                    <a:pt x="2565168" y="0"/>
                    <a:pt x="2635588" y="29169"/>
                    <a:pt x="2687510" y="81090"/>
                  </a:cubicBezTo>
                  <a:cubicBezTo>
                    <a:pt x="2739431" y="133012"/>
                    <a:pt x="2768600" y="203432"/>
                    <a:pt x="2768600" y="276860"/>
                  </a:cubicBezTo>
                  <a:lnTo>
                    <a:pt x="2768600" y="2517140"/>
                  </a:lnTo>
                  <a:cubicBezTo>
                    <a:pt x="2768600" y="2590568"/>
                    <a:pt x="2739431" y="2660988"/>
                    <a:pt x="2687510" y="2712910"/>
                  </a:cubicBezTo>
                  <a:cubicBezTo>
                    <a:pt x="2635588" y="2764831"/>
                    <a:pt x="2565168" y="2794000"/>
                    <a:pt x="2491740" y="2794000"/>
                  </a:cubicBezTo>
                  <a:lnTo>
                    <a:pt x="276860" y="2794000"/>
                  </a:lnTo>
                  <a:cubicBezTo>
                    <a:pt x="203432" y="2794000"/>
                    <a:pt x="133012" y="2764831"/>
                    <a:pt x="81090" y="2712910"/>
                  </a:cubicBezTo>
                  <a:cubicBezTo>
                    <a:pt x="29169" y="2660988"/>
                    <a:pt x="0" y="2590568"/>
                    <a:pt x="0" y="2517140"/>
                  </a:cubicBezTo>
                  <a:lnTo>
                    <a:pt x="0" y="276860"/>
                  </a:lnTo>
                  <a:cubicBezTo>
                    <a:pt x="0" y="123954"/>
                    <a:pt x="123954" y="0"/>
                    <a:pt x="276860" y="0"/>
                  </a:cubicBezTo>
                  <a:close/>
                </a:path>
              </a:pathLst>
            </a:custGeom>
            <a:solidFill>
              <a:srgbClr val="243F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0" y="-38100"/>
              <a:ext cx="2768600" cy="283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1"/>
          <p:cNvGrpSpPr/>
          <p:nvPr/>
        </p:nvGrpSpPr>
        <p:grpSpPr>
          <a:xfrm>
            <a:off x="571500" y="4000500"/>
            <a:ext cx="2076450" cy="2124075"/>
            <a:chOff x="0" y="-38100"/>
            <a:chExt cx="2768600" cy="2832100"/>
          </a:xfrm>
        </p:grpSpPr>
        <p:sp>
          <p:nvSpPr>
            <p:cNvPr id="91" name="Google Shape;91;p1"/>
            <p:cNvSpPr/>
            <p:nvPr/>
          </p:nvSpPr>
          <p:spPr>
            <a:xfrm>
              <a:off x="0" y="0"/>
              <a:ext cx="2768600" cy="2794000"/>
            </a:xfrm>
            <a:custGeom>
              <a:rect b="b" l="l" r="r" t="t"/>
              <a:pathLst>
                <a:path extrusionOk="0" h="2794000" w="2768600">
                  <a:moveTo>
                    <a:pt x="276860" y="0"/>
                  </a:moveTo>
                  <a:lnTo>
                    <a:pt x="2491740" y="0"/>
                  </a:lnTo>
                  <a:cubicBezTo>
                    <a:pt x="2565168" y="0"/>
                    <a:pt x="2635588" y="29169"/>
                    <a:pt x="2687510" y="81090"/>
                  </a:cubicBezTo>
                  <a:cubicBezTo>
                    <a:pt x="2739431" y="133012"/>
                    <a:pt x="2768600" y="203432"/>
                    <a:pt x="2768600" y="276860"/>
                  </a:cubicBezTo>
                  <a:lnTo>
                    <a:pt x="2768600" y="2517140"/>
                  </a:lnTo>
                  <a:cubicBezTo>
                    <a:pt x="2768600" y="2590568"/>
                    <a:pt x="2739431" y="2660988"/>
                    <a:pt x="2687510" y="2712910"/>
                  </a:cubicBezTo>
                  <a:cubicBezTo>
                    <a:pt x="2635588" y="2764831"/>
                    <a:pt x="2565168" y="2794000"/>
                    <a:pt x="2491740" y="2794000"/>
                  </a:cubicBezTo>
                  <a:lnTo>
                    <a:pt x="276860" y="2794000"/>
                  </a:lnTo>
                  <a:cubicBezTo>
                    <a:pt x="203432" y="2794000"/>
                    <a:pt x="133012" y="2764831"/>
                    <a:pt x="81090" y="2712910"/>
                  </a:cubicBezTo>
                  <a:cubicBezTo>
                    <a:pt x="29169" y="2660988"/>
                    <a:pt x="0" y="2590568"/>
                    <a:pt x="0" y="2517140"/>
                  </a:cubicBezTo>
                  <a:lnTo>
                    <a:pt x="0" y="276860"/>
                  </a:lnTo>
                  <a:cubicBezTo>
                    <a:pt x="0" y="123954"/>
                    <a:pt x="123954" y="0"/>
                    <a:pt x="276860" y="0"/>
                  </a:cubicBezTo>
                  <a:close/>
                </a:path>
              </a:pathLst>
            </a:custGeom>
            <a:solidFill>
              <a:srgbClr val="243F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0" y="-38100"/>
              <a:ext cx="2768600" cy="283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1"/>
          <p:cNvGrpSpPr/>
          <p:nvPr/>
        </p:nvGrpSpPr>
        <p:grpSpPr>
          <a:xfrm>
            <a:off x="5105400" y="1638300"/>
            <a:ext cx="2076450" cy="2124075"/>
            <a:chOff x="0" y="-38100"/>
            <a:chExt cx="2768600" cy="2832100"/>
          </a:xfrm>
        </p:grpSpPr>
        <p:sp>
          <p:nvSpPr>
            <p:cNvPr id="94" name="Google Shape;94;p1"/>
            <p:cNvSpPr/>
            <p:nvPr/>
          </p:nvSpPr>
          <p:spPr>
            <a:xfrm>
              <a:off x="0" y="0"/>
              <a:ext cx="2768600" cy="2794000"/>
            </a:xfrm>
            <a:custGeom>
              <a:rect b="b" l="l" r="r" t="t"/>
              <a:pathLst>
                <a:path extrusionOk="0" h="2794000" w="2768600">
                  <a:moveTo>
                    <a:pt x="276860" y="0"/>
                  </a:moveTo>
                  <a:lnTo>
                    <a:pt x="2491740" y="0"/>
                  </a:lnTo>
                  <a:cubicBezTo>
                    <a:pt x="2565168" y="0"/>
                    <a:pt x="2635588" y="29169"/>
                    <a:pt x="2687510" y="81090"/>
                  </a:cubicBezTo>
                  <a:cubicBezTo>
                    <a:pt x="2739431" y="133012"/>
                    <a:pt x="2768600" y="203432"/>
                    <a:pt x="2768600" y="276860"/>
                  </a:cubicBezTo>
                  <a:lnTo>
                    <a:pt x="2768600" y="2517140"/>
                  </a:lnTo>
                  <a:cubicBezTo>
                    <a:pt x="2768600" y="2590568"/>
                    <a:pt x="2739431" y="2660988"/>
                    <a:pt x="2687510" y="2712910"/>
                  </a:cubicBezTo>
                  <a:cubicBezTo>
                    <a:pt x="2635588" y="2764831"/>
                    <a:pt x="2565168" y="2794000"/>
                    <a:pt x="2491740" y="2794000"/>
                  </a:cubicBezTo>
                  <a:lnTo>
                    <a:pt x="276860" y="2794000"/>
                  </a:lnTo>
                  <a:cubicBezTo>
                    <a:pt x="203432" y="2794000"/>
                    <a:pt x="133012" y="2764831"/>
                    <a:pt x="81090" y="2712910"/>
                  </a:cubicBezTo>
                  <a:cubicBezTo>
                    <a:pt x="29169" y="2660988"/>
                    <a:pt x="0" y="2590568"/>
                    <a:pt x="0" y="2517140"/>
                  </a:cubicBezTo>
                  <a:lnTo>
                    <a:pt x="0" y="276860"/>
                  </a:lnTo>
                  <a:cubicBezTo>
                    <a:pt x="0" y="123954"/>
                    <a:pt x="123954" y="0"/>
                    <a:pt x="276860" y="0"/>
                  </a:cubicBezTo>
                  <a:close/>
                </a:path>
              </a:pathLst>
            </a:custGeom>
            <a:solidFill>
              <a:srgbClr val="243F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0" y="-38100"/>
              <a:ext cx="2768600" cy="283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96;p1"/>
          <p:cNvGrpSpPr/>
          <p:nvPr/>
        </p:nvGrpSpPr>
        <p:grpSpPr>
          <a:xfrm>
            <a:off x="2838450" y="1638300"/>
            <a:ext cx="2076450" cy="2124075"/>
            <a:chOff x="0" y="-38100"/>
            <a:chExt cx="2768600" cy="2832100"/>
          </a:xfrm>
        </p:grpSpPr>
        <p:sp>
          <p:nvSpPr>
            <p:cNvPr id="97" name="Google Shape;97;p1"/>
            <p:cNvSpPr/>
            <p:nvPr/>
          </p:nvSpPr>
          <p:spPr>
            <a:xfrm>
              <a:off x="0" y="0"/>
              <a:ext cx="2768600" cy="2794000"/>
            </a:xfrm>
            <a:custGeom>
              <a:rect b="b" l="l" r="r" t="t"/>
              <a:pathLst>
                <a:path extrusionOk="0" h="2794000" w="2768600">
                  <a:moveTo>
                    <a:pt x="276860" y="0"/>
                  </a:moveTo>
                  <a:lnTo>
                    <a:pt x="2491740" y="0"/>
                  </a:lnTo>
                  <a:cubicBezTo>
                    <a:pt x="2565168" y="0"/>
                    <a:pt x="2635588" y="29169"/>
                    <a:pt x="2687510" y="81090"/>
                  </a:cubicBezTo>
                  <a:cubicBezTo>
                    <a:pt x="2739431" y="133012"/>
                    <a:pt x="2768600" y="203432"/>
                    <a:pt x="2768600" y="276860"/>
                  </a:cubicBezTo>
                  <a:lnTo>
                    <a:pt x="2768600" y="2517140"/>
                  </a:lnTo>
                  <a:cubicBezTo>
                    <a:pt x="2768600" y="2590568"/>
                    <a:pt x="2739431" y="2660988"/>
                    <a:pt x="2687510" y="2712910"/>
                  </a:cubicBezTo>
                  <a:cubicBezTo>
                    <a:pt x="2635588" y="2764831"/>
                    <a:pt x="2565168" y="2794000"/>
                    <a:pt x="2491740" y="2794000"/>
                  </a:cubicBezTo>
                  <a:lnTo>
                    <a:pt x="276860" y="2794000"/>
                  </a:lnTo>
                  <a:cubicBezTo>
                    <a:pt x="203432" y="2794000"/>
                    <a:pt x="133012" y="2764831"/>
                    <a:pt x="81090" y="2712910"/>
                  </a:cubicBezTo>
                  <a:cubicBezTo>
                    <a:pt x="29169" y="2660988"/>
                    <a:pt x="0" y="2590568"/>
                    <a:pt x="0" y="2517140"/>
                  </a:cubicBezTo>
                  <a:lnTo>
                    <a:pt x="0" y="276860"/>
                  </a:lnTo>
                  <a:cubicBezTo>
                    <a:pt x="0" y="123954"/>
                    <a:pt x="123954" y="0"/>
                    <a:pt x="276860" y="0"/>
                  </a:cubicBezTo>
                  <a:close/>
                </a:path>
              </a:pathLst>
            </a:custGeom>
            <a:solidFill>
              <a:srgbClr val="243F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>
              <a:off x="0" y="-38100"/>
              <a:ext cx="2768600" cy="283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1"/>
          <p:cNvGrpSpPr/>
          <p:nvPr/>
        </p:nvGrpSpPr>
        <p:grpSpPr>
          <a:xfrm>
            <a:off x="571500" y="1638300"/>
            <a:ext cx="2076450" cy="2124075"/>
            <a:chOff x="0" y="-38100"/>
            <a:chExt cx="2768600" cy="2832100"/>
          </a:xfrm>
        </p:grpSpPr>
        <p:sp>
          <p:nvSpPr>
            <p:cNvPr id="100" name="Google Shape;100;p1"/>
            <p:cNvSpPr/>
            <p:nvPr/>
          </p:nvSpPr>
          <p:spPr>
            <a:xfrm>
              <a:off x="0" y="0"/>
              <a:ext cx="2768600" cy="2794000"/>
            </a:xfrm>
            <a:custGeom>
              <a:rect b="b" l="l" r="r" t="t"/>
              <a:pathLst>
                <a:path extrusionOk="0" h="2794000" w="2768600">
                  <a:moveTo>
                    <a:pt x="276860" y="0"/>
                  </a:moveTo>
                  <a:lnTo>
                    <a:pt x="2491740" y="0"/>
                  </a:lnTo>
                  <a:cubicBezTo>
                    <a:pt x="2565168" y="0"/>
                    <a:pt x="2635588" y="29169"/>
                    <a:pt x="2687510" y="81090"/>
                  </a:cubicBezTo>
                  <a:cubicBezTo>
                    <a:pt x="2739431" y="133012"/>
                    <a:pt x="2768600" y="203432"/>
                    <a:pt x="2768600" y="276860"/>
                  </a:cubicBezTo>
                  <a:lnTo>
                    <a:pt x="2768600" y="2517140"/>
                  </a:lnTo>
                  <a:cubicBezTo>
                    <a:pt x="2768600" y="2590568"/>
                    <a:pt x="2739431" y="2660988"/>
                    <a:pt x="2687510" y="2712910"/>
                  </a:cubicBezTo>
                  <a:cubicBezTo>
                    <a:pt x="2635588" y="2764831"/>
                    <a:pt x="2565168" y="2794000"/>
                    <a:pt x="2491740" y="2794000"/>
                  </a:cubicBezTo>
                  <a:lnTo>
                    <a:pt x="276860" y="2794000"/>
                  </a:lnTo>
                  <a:cubicBezTo>
                    <a:pt x="203432" y="2794000"/>
                    <a:pt x="133012" y="2764831"/>
                    <a:pt x="81090" y="2712910"/>
                  </a:cubicBezTo>
                  <a:cubicBezTo>
                    <a:pt x="29169" y="2660988"/>
                    <a:pt x="0" y="2590568"/>
                    <a:pt x="0" y="2517140"/>
                  </a:cubicBezTo>
                  <a:lnTo>
                    <a:pt x="0" y="276860"/>
                  </a:lnTo>
                  <a:cubicBezTo>
                    <a:pt x="0" y="123954"/>
                    <a:pt x="123954" y="0"/>
                    <a:pt x="276860" y="0"/>
                  </a:cubicBezTo>
                  <a:close/>
                </a:path>
              </a:pathLst>
            </a:custGeom>
            <a:solidFill>
              <a:srgbClr val="243F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"/>
            <p:cNvSpPr txBox="1"/>
            <p:nvPr/>
          </p:nvSpPr>
          <p:spPr>
            <a:xfrm>
              <a:off x="0" y="-38100"/>
              <a:ext cx="2768600" cy="283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2" name="Google Shape;102;p1"/>
          <p:cNvCxnSpPr/>
          <p:nvPr/>
        </p:nvCxnSpPr>
        <p:spPr>
          <a:xfrm>
            <a:off x="571500" y="1428750"/>
            <a:ext cx="6629400" cy="0"/>
          </a:xfrm>
          <a:prstGeom prst="straightConnector1">
            <a:avLst/>
          </a:prstGeom>
          <a:noFill/>
          <a:ln cap="flat" cmpd="sng" w="9525">
            <a:solidFill>
              <a:srgbClr val="C8A45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3" name="Google Shape;103;p1"/>
          <p:cNvCxnSpPr/>
          <p:nvPr/>
        </p:nvCxnSpPr>
        <p:spPr>
          <a:xfrm flipH="1" rot="10800000">
            <a:off x="382525" y="8946425"/>
            <a:ext cx="6875400" cy="4200"/>
          </a:xfrm>
          <a:prstGeom prst="straightConnector1">
            <a:avLst/>
          </a:prstGeom>
          <a:noFill/>
          <a:ln cap="flat" cmpd="sng" w="9525">
            <a:solidFill>
              <a:srgbClr val="C8A45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4" name="Google Shape;104;p1"/>
          <p:cNvSpPr/>
          <p:nvPr/>
        </p:nvSpPr>
        <p:spPr>
          <a:xfrm>
            <a:off x="1154575" y="3298835"/>
            <a:ext cx="910301" cy="606425"/>
          </a:xfrm>
          <a:custGeom>
            <a:rect b="b" l="l" r="r" t="t"/>
            <a:pathLst>
              <a:path extrusionOk="0" h="606425" w="910301">
                <a:moveTo>
                  <a:pt x="0" y="0"/>
                </a:moveTo>
                <a:lnTo>
                  <a:pt x="910300" y="0"/>
                </a:lnTo>
                <a:lnTo>
                  <a:pt x="910300" y="606425"/>
                </a:lnTo>
                <a:lnTo>
                  <a:pt x="0" y="6064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1"/>
          <p:cNvSpPr/>
          <p:nvPr/>
        </p:nvSpPr>
        <p:spPr>
          <a:xfrm>
            <a:off x="1098534" y="5668302"/>
            <a:ext cx="1022383" cy="765544"/>
          </a:xfrm>
          <a:custGeom>
            <a:rect b="b" l="l" r="r" t="t"/>
            <a:pathLst>
              <a:path extrusionOk="0" h="765544" w="1022383">
                <a:moveTo>
                  <a:pt x="0" y="0"/>
                </a:moveTo>
                <a:lnTo>
                  <a:pt x="1022382" y="0"/>
                </a:lnTo>
                <a:lnTo>
                  <a:pt x="1022382" y="765544"/>
                </a:lnTo>
                <a:lnTo>
                  <a:pt x="0" y="765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1"/>
          <p:cNvSpPr/>
          <p:nvPr/>
        </p:nvSpPr>
        <p:spPr>
          <a:xfrm>
            <a:off x="3257240" y="5648960"/>
            <a:ext cx="1238870" cy="751336"/>
          </a:xfrm>
          <a:custGeom>
            <a:rect b="b" l="l" r="r" t="t"/>
            <a:pathLst>
              <a:path extrusionOk="0" h="751336" w="1238870">
                <a:moveTo>
                  <a:pt x="0" y="0"/>
                </a:moveTo>
                <a:lnTo>
                  <a:pt x="1238870" y="0"/>
                </a:lnTo>
                <a:lnTo>
                  <a:pt x="1238870" y="751336"/>
                </a:lnTo>
                <a:lnTo>
                  <a:pt x="0" y="7513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1"/>
          <p:cNvSpPr/>
          <p:nvPr/>
        </p:nvSpPr>
        <p:spPr>
          <a:xfrm>
            <a:off x="3386574" y="3305230"/>
            <a:ext cx="999252" cy="619070"/>
          </a:xfrm>
          <a:custGeom>
            <a:rect b="b" l="l" r="r" t="t"/>
            <a:pathLst>
              <a:path extrusionOk="0" h="619070" w="999252">
                <a:moveTo>
                  <a:pt x="0" y="0"/>
                </a:moveTo>
                <a:lnTo>
                  <a:pt x="999252" y="0"/>
                </a:lnTo>
                <a:lnTo>
                  <a:pt x="999252" y="619070"/>
                </a:lnTo>
                <a:lnTo>
                  <a:pt x="0" y="619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1"/>
          <p:cNvSpPr/>
          <p:nvPr/>
        </p:nvSpPr>
        <p:spPr>
          <a:xfrm>
            <a:off x="5493886" y="5691287"/>
            <a:ext cx="1299477" cy="742558"/>
          </a:xfrm>
          <a:custGeom>
            <a:rect b="b" l="l" r="r" t="t"/>
            <a:pathLst>
              <a:path extrusionOk="0" h="742558" w="1299477">
                <a:moveTo>
                  <a:pt x="0" y="0"/>
                </a:moveTo>
                <a:lnTo>
                  <a:pt x="1299478" y="0"/>
                </a:lnTo>
                <a:lnTo>
                  <a:pt x="1299478" y="742559"/>
                </a:lnTo>
                <a:lnTo>
                  <a:pt x="0" y="7425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1"/>
          <p:cNvSpPr/>
          <p:nvPr/>
        </p:nvSpPr>
        <p:spPr>
          <a:xfrm>
            <a:off x="5652518" y="3237875"/>
            <a:ext cx="982214" cy="686425"/>
          </a:xfrm>
          <a:custGeom>
            <a:rect b="b" l="l" r="r" t="t"/>
            <a:pathLst>
              <a:path extrusionOk="0" h="686425" w="982214">
                <a:moveTo>
                  <a:pt x="0" y="0"/>
                </a:moveTo>
                <a:lnTo>
                  <a:pt x="982214" y="0"/>
                </a:lnTo>
                <a:lnTo>
                  <a:pt x="982214" y="686425"/>
                </a:lnTo>
                <a:lnTo>
                  <a:pt x="0" y="6864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1"/>
          <p:cNvSpPr/>
          <p:nvPr/>
        </p:nvSpPr>
        <p:spPr>
          <a:xfrm>
            <a:off x="6586648" y="171027"/>
            <a:ext cx="999904" cy="619548"/>
          </a:xfrm>
          <a:custGeom>
            <a:rect b="b" l="l" r="r" t="t"/>
            <a:pathLst>
              <a:path extrusionOk="0" h="619548" w="999904">
                <a:moveTo>
                  <a:pt x="0" y="0"/>
                </a:moveTo>
                <a:lnTo>
                  <a:pt x="999904" y="0"/>
                </a:lnTo>
                <a:lnTo>
                  <a:pt x="999904" y="619548"/>
                </a:lnTo>
                <a:lnTo>
                  <a:pt x="0" y="619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p1"/>
          <p:cNvSpPr/>
          <p:nvPr/>
        </p:nvSpPr>
        <p:spPr>
          <a:xfrm>
            <a:off x="248142" y="171027"/>
            <a:ext cx="981498" cy="981498"/>
          </a:xfrm>
          <a:custGeom>
            <a:rect b="b" l="l" r="r" t="t"/>
            <a:pathLst>
              <a:path extrusionOk="0" h="981498" w="981498">
                <a:moveTo>
                  <a:pt x="0" y="0"/>
                </a:moveTo>
                <a:lnTo>
                  <a:pt x="981499" y="0"/>
                </a:lnTo>
                <a:lnTo>
                  <a:pt x="981499" y="981498"/>
                </a:lnTo>
                <a:lnTo>
                  <a:pt x="0" y="9814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1"/>
          <p:cNvSpPr txBox="1"/>
          <p:nvPr/>
        </p:nvSpPr>
        <p:spPr>
          <a:xfrm>
            <a:off x="571500" y="400050"/>
            <a:ext cx="6629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801" u="none" cap="none" strike="noStrike">
                <a:solidFill>
                  <a:srgbClr val="C8A45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CATTLE BREEDS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" name="Google Shape;113;p1"/>
          <p:cNvSpPr txBox="1"/>
          <p:nvPr/>
        </p:nvSpPr>
        <p:spPr>
          <a:xfrm>
            <a:off x="571500" y="1123950"/>
            <a:ext cx="6629400" cy="2241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" u="none" cap="none" strike="noStrike">
                <a:solidFill>
                  <a:srgbClr val="A8B5A0"/>
                </a:solidFill>
                <a:latin typeface="Didact Gothic"/>
                <a:ea typeface="Didact Gothic"/>
                <a:cs typeface="Didact Gothic"/>
                <a:sym typeface="Didact Gothic"/>
              </a:rPr>
              <a:t>A Guide to Popular Cattle Breeds</a:t>
            </a:r>
            <a:endParaRPr/>
          </a:p>
        </p:txBody>
      </p:sp>
      <p:sp>
        <p:nvSpPr>
          <p:cNvPr id="114" name="Google Shape;114;p1"/>
          <p:cNvSpPr txBox="1"/>
          <p:nvPr/>
        </p:nvSpPr>
        <p:spPr>
          <a:xfrm>
            <a:off x="666750" y="1819275"/>
            <a:ext cx="1885950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8A45C"/>
                </a:solidFill>
                <a:latin typeface="Arial"/>
                <a:ea typeface="Arial"/>
                <a:cs typeface="Arial"/>
                <a:sym typeface="Arial"/>
              </a:rPr>
              <a:t>Angus</a:t>
            </a:r>
            <a:endParaRPr/>
          </a:p>
        </p:txBody>
      </p:sp>
      <p:sp>
        <p:nvSpPr>
          <p:cNvPr id="115" name="Google Shape;115;p1"/>
          <p:cNvSpPr txBox="1"/>
          <p:nvPr/>
        </p:nvSpPr>
        <p:spPr>
          <a:xfrm>
            <a:off x="666750" y="2143125"/>
            <a:ext cx="1885950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" u="none" cap="none" strike="noStrike">
                <a:solidFill>
                  <a:srgbClr val="A8B5A0"/>
                </a:solidFill>
                <a:latin typeface="Didact Gothic"/>
                <a:ea typeface="Didact Gothic"/>
                <a:cs typeface="Didact Gothic"/>
                <a:sym typeface="Didact Gothic"/>
              </a:rPr>
              <a:t>Origin: Scotland</a:t>
            </a:r>
            <a:endParaRPr/>
          </a:p>
        </p:txBody>
      </p:sp>
      <p:sp>
        <p:nvSpPr>
          <p:cNvPr id="116" name="Google Shape;116;p1"/>
          <p:cNvSpPr txBox="1"/>
          <p:nvPr/>
        </p:nvSpPr>
        <p:spPr>
          <a:xfrm>
            <a:off x="714375" y="2400300"/>
            <a:ext cx="17907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rPr>
              <a:t>Known for marbled beef, hardiness, and easy calving. Black or red coat. Polled (hornless).</a:t>
            </a:r>
            <a:endParaRPr/>
          </a:p>
        </p:txBody>
      </p:sp>
      <p:sp>
        <p:nvSpPr>
          <p:cNvPr id="117" name="Google Shape;117;p1"/>
          <p:cNvSpPr txBox="1"/>
          <p:nvPr/>
        </p:nvSpPr>
        <p:spPr>
          <a:xfrm>
            <a:off x="2933700" y="1819275"/>
            <a:ext cx="1885950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8A45C"/>
                </a:solidFill>
                <a:latin typeface="Arial"/>
                <a:ea typeface="Arial"/>
                <a:cs typeface="Arial"/>
                <a:sym typeface="Arial"/>
              </a:rPr>
              <a:t>Hereford</a:t>
            </a:r>
            <a:endParaRPr/>
          </a:p>
        </p:txBody>
      </p:sp>
      <p:sp>
        <p:nvSpPr>
          <p:cNvPr id="118" name="Google Shape;118;p1"/>
          <p:cNvSpPr txBox="1"/>
          <p:nvPr/>
        </p:nvSpPr>
        <p:spPr>
          <a:xfrm>
            <a:off x="2933700" y="2143125"/>
            <a:ext cx="1885950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" u="none" cap="none" strike="noStrike">
                <a:solidFill>
                  <a:srgbClr val="A8B5A0"/>
                </a:solidFill>
                <a:latin typeface="Didact Gothic"/>
                <a:ea typeface="Didact Gothic"/>
                <a:cs typeface="Didact Gothic"/>
                <a:sym typeface="Didact Gothic"/>
              </a:rPr>
              <a:t>Origin: England</a:t>
            </a:r>
            <a:endParaRPr/>
          </a:p>
        </p:txBody>
      </p:sp>
      <p:sp>
        <p:nvSpPr>
          <p:cNvPr id="119" name="Google Shape;119;p1"/>
          <p:cNvSpPr txBox="1"/>
          <p:nvPr/>
        </p:nvSpPr>
        <p:spPr>
          <a:xfrm>
            <a:off x="2838450" y="2425413"/>
            <a:ext cx="20766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rPr>
              <a:t>Distinctive red body with white face. Docile temperament. Excellent foraging ability and adaptability.</a:t>
            </a:r>
            <a:endParaRPr/>
          </a:p>
        </p:txBody>
      </p:sp>
      <p:sp>
        <p:nvSpPr>
          <p:cNvPr id="120" name="Google Shape;120;p1"/>
          <p:cNvSpPr txBox="1"/>
          <p:nvPr/>
        </p:nvSpPr>
        <p:spPr>
          <a:xfrm>
            <a:off x="5200650" y="1819275"/>
            <a:ext cx="1885950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8A45C"/>
                </a:solidFill>
                <a:latin typeface="Arial"/>
                <a:ea typeface="Arial"/>
                <a:cs typeface="Arial"/>
                <a:sym typeface="Arial"/>
              </a:rPr>
              <a:t>Shorthorn</a:t>
            </a:r>
            <a:endParaRPr/>
          </a:p>
        </p:txBody>
      </p:sp>
      <p:sp>
        <p:nvSpPr>
          <p:cNvPr id="121" name="Google Shape;121;p1"/>
          <p:cNvSpPr txBox="1"/>
          <p:nvPr/>
        </p:nvSpPr>
        <p:spPr>
          <a:xfrm>
            <a:off x="5200650" y="2143125"/>
            <a:ext cx="1885950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" u="none" cap="none" strike="noStrike">
                <a:solidFill>
                  <a:srgbClr val="A8B5A0"/>
                </a:solidFill>
                <a:latin typeface="Didact Gothic"/>
                <a:ea typeface="Didact Gothic"/>
                <a:cs typeface="Didact Gothic"/>
                <a:sym typeface="Didact Gothic"/>
              </a:rPr>
              <a:t>Origin: England</a:t>
            </a:r>
            <a:endParaRPr/>
          </a:p>
        </p:txBody>
      </p:sp>
      <p:sp>
        <p:nvSpPr>
          <p:cNvPr id="122" name="Google Shape;122;p1"/>
          <p:cNvSpPr txBox="1"/>
          <p:nvPr/>
        </p:nvSpPr>
        <p:spPr>
          <a:xfrm>
            <a:off x="5248275" y="2400300"/>
            <a:ext cx="17907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rPr>
              <a:t>Speckled/roan coat pattern Medium-sized, well-proportioned body, short horns (or polled varieties) .</a:t>
            </a:r>
            <a:endParaRPr/>
          </a:p>
        </p:txBody>
      </p:sp>
      <p:sp>
        <p:nvSpPr>
          <p:cNvPr id="123" name="Google Shape;123;p1"/>
          <p:cNvSpPr txBox="1"/>
          <p:nvPr/>
        </p:nvSpPr>
        <p:spPr>
          <a:xfrm>
            <a:off x="666750" y="4181475"/>
            <a:ext cx="1885950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8A45C"/>
                </a:solidFill>
                <a:latin typeface="Arial"/>
                <a:ea typeface="Arial"/>
                <a:cs typeface="Arial"/>
                <a:sym typeface="Arial"/>
              </a:rPr>
              <a:t>Brahman</a:t>
            </a:r>
            <a:endParaRPr/>
          </a:p>
        </p:txBody>
      </p:sp>
      <p:sp>
        <p:nvSpPr>
          <p:cNvPr id="124" name="Google Shape;124;p1"/>
          <p:cNvSpPr txBox="1"/>
          <p:nvPr/>
        </p:nvSpPr>
        <p:spPr>
          <a:xfrm>
            <a:off x="666750" y="4505325"/>
            <a:ext cx="1885950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" u="none" cap="none" strike="noStrike">
                <a:solidFill>
                  <a:srgbClr val="A8B5A0"/>
                </a:solidFill>
                <a:latin typeface="Didact Gothic"/>
                <a:ea typeface="Didact Gothic"/>
                <a:cs typeface="Didact Gothic"/>
                <a:sym typeface="Didact Gothic"/>
              </a:rPr>
              <a:t>Origin: India</a:t>
            </a:r>
            <a:endParaRPr/>
          </a:p>
        </p:txBody>
      </p:sp>
      <p:sp>
        <p:nvSpPr>
          <p:cNvPr id="125" name="Google Shape;125;p1"/>
          <p:cNvSpPr txBox="1"/>
          <p:nvPr/>
        </p:nvSpPr>
        <p:spPr>
          <a:xfrm>
            <a:off x="714375" y="4762500"/>
            <a:ext cx="17907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rPr>
              <a:t>Heat and insect tolerant with distinctive hump. Loose skin aids cooling. Popular in tropical climates.</a:t>
            </a:r>
            <a:endParaRPr/>
          </a:p>
        </p:txBody>
      </p:sp>
      <p:sp>
        <p:nvSpPr>
          <p:cNvPr id="126" name="Google Shape;126;p1"/>
          <p:cNvSpPr txBox="1"/>
          <p:nvPr/>
        </p:nvSpPr>
        <p:spPr>
          <a:xfrm>
            <a:off x="2933700" y="4181475"/>
            <a:ext cx="1885950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8A45C"/>
                </a:solidFill>
                <a:latin typeface="Arial"/>
                <a:ea typeface="Arial"/>
                <a:cs typeface="Arial"/>
                <a:sym typeface="Arial"/>
              </a:rPr>
              <a:t>Charolais</a:t>
            </a:r>
            <a:endParaRPr/>
          </a:p>
        </p:txBody>
      </p:sp>
      <p:sp>
        <p:nvSpPr>
          <p:cNvPr id="127" name="Google Shape;127;p1"/>
          <p:cNvSpPr txBox="1"/>
          <p:nvPr/>
        </p:nvSpPr>
        <p:spPr>
          <a:xfrm>
            <a:off x="2933700" y="4505325"/>
            <a:ext cx="1885950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" u="none" cap="none" strike="noStrike">
                <a:solidFill>
                  <a:srgbClr val="A8B5A0"/>
                </a:solidFill>
                <a:latin typeface="Didact Gothic"/>
                <a:ea typeface="Didact Gothic"/>
                <a:cs typeface="Didact Gothic"/>
                <a:sym typeface="Didact Gothic"/>
              </a:rPr>
              <a:t>Origin: France</a:t>
            </a:r>
            <a:endParaRPr/>
          </a:p>
        </p:txBody>
      </p:sp>
      <p:sp>
        <p:nvSpPr>
          <p:cNvPr id="128" name="Google Shape;128;p1"/>
          <p:cNvSpPr txBox="1"/>
          <p:nvPr/>
        </p:nvSpPr>
        <p:spPr>
          <a:xfrm>
            <a:off x="2981325" y="4762500"/>
            <a:ext cx="17907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rPr>
              <a:t>Large, muscular white breed. Rapid growth rate and lean meat. Often used in crossbreeding programs.</a:t>
            </a:r>
            <a:endParaRPr/>
          </a:p>
        </p:txBody>
      </p:sp>
      <p:sp>
        <p:nvSpPr>
          <p:cNvPr id="129" name="Google Shape;129;p1"/>
          <p:cNvSpPr txBox="1"/>
          <p:nvPr/>
        </p:nvSpPr>
        <p:spPr>
          <a:xfrm>
            <a:off x="5200650" y="4181475"/>
            <a:ext cx="1885950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8A45C"/>
                </a:solidFill>
                <a:latin typeface="Arial"/>
                <a:ea typeface="Arial"/>
                <a:cs typeface="Arial"/>
                <a:sym typeface="Arial"/>
              </a:rPr>
              <a:t>Simmental</a:t>
            </a:r>
            <a:endParaRPr/>
          </a:p>
        </p:txBody>
      </p:sp>
      <p:sp>
        <p:nvSpPr>
          <p:cNvPr id="130" name="Google Shape;130;p1"/>
          <p:cNvSpPr txBox="1"/>
          <p:nvPr/>
        </p:nvSpPr>
        <p:spPr>
          <a:xfrm>
            <a:off x="5200650" y="4505325"/>
            <a:ext cx="1885950" cy="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" u="none" cap="none" strike="noStrike">
                <a:solidFill>
                  <a:srgbClr val="A8B5A0"/>
                </a:solidFill>
                <a:latin typeface="Didact Gothic"/>
                <a:ea typeface="Didact Gothic"/>
                <a:cs typeface="Didact Gothic"/>
                <a:sym typeface="Didact Gothic"/>
              </a:rPr>
              <a:t>Origin: Switzerland</a:t>
            </a:r>
            <a:endParaRPr/>
          </a:p>
        </p:txBody>
      </p:sp>
      <p:sp>
        <p:nvSpPr>
          <p:cNvPr id="131" name="Google Shape;131;p1"/>
          <p:cNvSpPr txBox="1"/>
          <p:nvPr/>
        </p:nvSpPr>
        <p:spPr>
          <a:xfrm>
            <a:off x="571500" y="9032725"/>
            <a:ext cx="6629400" cy="2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599" u="none" cap="none" strike="noStrike">
                <a:solidFill>
                  <a:srgbClr val="C8A45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QUICK FACTS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" name="Google Shape;132;p1"/>
          <p:cNvSpPr txBox="1"/>
          <p:nvPr/>
        </p:nvSpPr>
        <p:spPr>
          <a:xfrm>
            <a:off x="505525" y="9281038"/>
            <a:ext cx="66294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rPr>
              <a:t>- There are over 1,000 recognized cattle breeds worldwide.</a:t>
            </a:r>
            <a:endParaRPr/>
          </a:p>
        </p:txBody>
      </p:sp>
      <p:sp>
        <p:nvSpPr>
          <p:cNvPr id="133" name="Google Shape;133;p1"/>
          <p:cNvSpPr txBox="1"/>
          <p:nvPr/>
        </p:nvSpPr>
        <p:spPr>
          <a:xfrm>
            <a:off x="505525" y="9456000"/>
            <a:ext cx="66294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rPr>
              <a:t>- Cattle were first domesticated approximately 10,000 years ago.</a:t>
            </a:r>
            <a:endParaRPr/>
          </a:p>
        </p:txBody>
      </p:sp>
      <p:sp>
        <p:nvSpPr>
          <p:cNvPr id="134" name="Google Shape;134;p1"/>
          <p:cNvSpPr txBox="1"/>
          <p:nvPr/>
        </p:nvSpPr>
        <p:spPr>
          <a:xfrm>
            <a:off x="505525" y="9643700"/>
            <a:ext cx="66294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rPr>
              <a:t>- Breeds are generally classified as beef, dairy, or dual-purpose.</a:t>
            </a:r>
            <a:endParaRPr/>
          </a:p>
        </p:txBody>
      </p:sp>
      <p:sp>
        <p:nvSpPr>
          <p:cNvPr id="135" name="Google Shape;135;p1"/>
          <p:cNvSpPr txBox="1"/>
          <p:nvPr/>
        </p:nvSpPr>
        <p:spPr>
          <a:xfrm>
            <a:off x="505525" y="9802475"/>
            <a:ext cx="66294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rPr>
              <a:t>- Crossbreeding combines desirable traits from multiple breeds.</a:t>
            </a:r>
            <a:endParaRPr/>
          </a:p>
        </p:txBody>
      </p:sp>
      <p:sp>
        <p:nvSpPr>
          <p:cNvPr id="136" name="Google Shape;136;p1"/>
          <p:cNvSpPr txBox="1"/>
          <p:nvPr/>
        </p:nvSpPr>
        <p:spPr>
          <a:xfrm>
            <a:off x="5200650" y="4765675"/>
            <a:ext cx="18861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Large frame, horned or polled, and long and deep bodied. Yellowish brown to dark red with white markings.</a:t>
            </a:r>
            <a:endParaRPr/>
          </a:p>
        </p:txBody>
      </p:sp>
      <p:grpSp>
        <p:nvGrpSpPr>
          <p:cNvPr id="137" name="Google Shape;137;p1"/>
          <p:cNvGrpSpPr/>
          <p:nvPr/>
        </p:nvGrpSpPr>
        <p:grpSpPr>
          <a:xfrm>
            <a:off x="1637725" y="6572250"/>
            <a:ext cx="2076450" cy="2095500"/>
            <a:chOff x="0" y="0"/>
            <a:chExt cx="2768600" cy="2794000"/>
          </a:xfrm>
        </p:grpSpPr>
        <p:sp>
          <p:nvSpPr>
            <p:cNvPr id="138" name="Google Shape;138;p1"/>
            <p:cNvSpPr/>
            <p:nvPr/>
          </p:nvSpPr>
          <p:spPr>
            <a:xfrm>
              <a:off x="0" y="0"/>
              <a:ext cx="2768600" cy="2794000"/>
            </a:xfrm>
            <a:custGeom>
              <a:rect b="b" l="l" r="r" t="t"/>
              <a:pathLst>
                <a:path extrusionOk="0" h="2794000" w="2768600">
                  <a:moveTo>
                    <a:pt x="276860" y="0"/>
                  </a:moveTo>
                  <a:lnTo>
                    <a:pt x="2491740" y="0"/>
                  </a:lnTo>
                  <a:cubicBezTo>
                    <a:pt x="2565168" y="0"/>
                    <a:pt x="2635588" y="29169"/>
                    <a:pt x="2687510" y="81090"/>
                  </a:cubicBezTo>
                  <a:cubicBezTo>
                    <a:pt x="2739431" y="133012"/>
                    <a:pt x="2768600" y="203432"/>
                    <a:pt x="2768600" y="276860"/>
                  </a:cubicBezTo>
                  <a:lnTo>
                    <a:pt x="2768600" y="2517140"/>
                  </a:lnTo>
                  <a:cubicBezTo>
                    <a:pt x="2768600" y="2590568"/>
                    <a:pt x="2739431" y="2660988"/>
                    <a:pt x="2687510" y="2712910"/>
                  </a:cubicBezTo>
                  <a:cubicBezTo>
                    <a:pt x="2635588" y="2764831"/>
                    <a:pt x="2565168" y="2794000"/>
                    <a:pt x="2491740" y="2794000"/>
                  </a:cubicBezTo>
                  <a:lnTo>
                    <a:pt x="276860" y="2794000"/>
                  </a:lnTo>
                  <a:cubicBezTo>
                    <a:pt x="203432" y="2794000"/>
                    <a:pt x="133012" y="2764831"/>
                    <a:pt x="81090" y="2712910"/>
                  </a:cubicBezTo>
                  <a:cubicBezTo>
                    <a:pt x="29169" y="2660988"/>
                    <a:pt x="0" y="2590568"/>
                    <a:pt x="0" y="2517140"/>
                  </a:cubicBezTo>
                  <a:lnTo>
                    <a:pt x="0" y="276860"/>
                  </a:lnTo>
                  <a:cubicBezTo>
                    <a:pt x="0" y="123954"/>
                    <a:pt x="123954" y="0"/>
                    <a:pt x="276860" y="0"/>
                  </a:cubicBezTo>
                  <a:close/>
                </a:path>
              </a:pathLst>
            </a:custGeom>
            <a:solidFill>
              <a:srgbClr val="243F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"/>
            <p:cNvSpPr txBox="1"/>
            <p:nvPr/>
          </p:nvSpPr>
          <p:spPr>
            <a:xfrm>
              <a:off x="93833" y="504400"/>
              <a:ext cx="2580900" cy="165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F5F0E6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Light golden/red color, muscular build, lighter circles around eyes. Great work animals in addition to their beef qualities. </a:t>
              </a:r>
              <a:endParaRPr sz="1100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  <a:p>
              <a:pPr indent="0" lvl="0" marL="0" marR="0" rtl="0" algn="ctr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grpSp>
        <p:nvGrpSpPr>
          <p:cNvPr id="140" name="Google Shape;140;p1"/>
          <p:cNvGrpSpPr/>
          <p:nvPr/>
        </p:nvGrpSpPr>
        <p:grpSpPr>
          <a:xfrm>
            <a:off x="4038025" y="6572238"/>
            <a:ext cx="2076450" cy="2095500"/>
            <a:chOff x="0" y="0"/>
            <a:chExt cx="2768600" cy="2794000"/>
          </a:xfrm>
        </p:grpSpPr>
        <p:sp>
          <p:nvSpPr>
            <p:cNvPr id="141" name="Google Shape;141;p1"/>
            <p:cNvSpPr/>
            <p:nvPr/>
          </p:nvSpPr>
          <p:spPr>
            <a:xfrm>
              <a:off x="0" y="0"/>
              <a:ext cx="2768600" cy="2794000"/>
            </a:xfrm>
            <a:custGeom>
              <a:rect b="b" l="l" r="r" t="t"/>
              <a:pathLst>
                <a:path extrusionOk="0" h="2794000" w="2768600">
                  <a:moveTo>
                    <a:pt x="276860" y="0"/>
                  </a:moveTo>
                  <a:lnTo>
                    <a:pt x="2491740" y="0"/>
                  </a:lnTo>
                  <a:cubicBezTo>
                    <a:pt x="2565168" y="0"/>
                    <a:pt x="2635588" y="29169"/>
                    <a:pt x="2687510" y="81090"/>
                  </a:cubicBezTo>
                  <a:cubicBezTo>
                    <a:pt x="2739431" y="133012"/>
                    <a:pt x="2768600" y="203432"/>
                    <a:pt x="2768600" y="276860"/>
                  </a:cubicBezTo>
                  <a:lnTo>
                    <a:pt x="2768600" y="2517140"/>
                  </a:lnTo>
                  <a:cubicBezTo>
                    <a:pt x="2768600" y="2590568"/>
                    <a:pt x="2739431" y="2660988"/>
                    <a:pt x="2687510" y="2712910"/>
                  </a:cubicBezTo>
                  <a:cubicBezTo>
                    <a:pt x="2635588" y="2764831"/>
                    <a:pt x="2565168" y="2794000"/>
                    <a:pt x="2491740" y="2794000"/>
                  </a:cubicBezTo>
                  <a:lnTo>
                    <a:pt x="276860" y="2794000"/>
                  </a:lnTo>
                  <a:cubicBezTo>
                    <a:pt x="203432" y="2794000"/>
                    <a:pt x="133012" y="2764831"/>
                    <a:pt x="81090" y="2712910"/>
                  </a:cubicBezTo>
                  <a:cubicBezTo>
                    <a:pt x="29169" y="2660988"/>
                    <a:pt x="0" y="2590568"/>
                    <a:pt x="0" y="2517140"/>
                  </a:cubicBezTo>
                  <a:lnTo>
                    <a:pt x="0" y="276860"/>
                  </a:lnTo>
                  <a:cubicBezTo>
                    <a:pt x="0" y="123954"/>
                    <a:pt x="123954" y="0"/>
                    <a:pt x="276860" y="0"/>
                  </a:cubicBezTo>
                  <a:close/>
                </a:path>
              </a:pathLst>
            </a:custGeom>
            <a:solidFill>
              <a:srgbClr val="243F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"/>
            <p:cNvSpPr txBox="1"/>
            <p:nvPr/>
          </p:nvSpPr>
          <p:spPr>
            <a:xfrm>
              <a:off x="190450" y="987622"/>
              <a:ext cx="2387700" cy="91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F5F0E6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Light golden/reddish-brown color, medium to large frame, smooth hair coat. </a:t>
              </a:r>
              <a:r>
                <a:rPr lang="en-US" sz="1100">
                  <a:solidFill>
                    <a:srgbClr val="F5F0E6"/>
                  </a:solidFill>
                  <a:latin typeface="Didact Gothic"/>
                  <a:ea typeface="Didact Gothic"/>
                  <a:cs typeface="Didact Gothic"/>
                  <a:sym typeface="Didact Gothic"/>
                </a:rPr>
                <a:t>Has superior fertility, calving ease, and growth rate of the calves. </a:t>
              </a:r>
              <a:endParaRPr sz="1100" u="none" cap="none" strike="noStrike">
                <a:solidFill>
                  <a:srgbClr val="F5F0E6"/>
                </a:solidFill>
                <a:latin typeface="Didact Gothic"/>
                <a:ea typeface="Didact Gothic"/>
                <a:cs typeface="Didact Gothic"/>
                <a:sym typeface="Didact Gothic"/>
              </a:endParaRPr>
            </a:p>
          </p:txBody>
        </p:sp>
      </p:grpSp>
      <p:sp>
        <p:nvSpPr>
          <p:cNvPr id="143" name="Google Shape;143;p1"/>
          <p:cNvSpPr txBox="1"/>
          <p:nvPr/>
        </p:nvSpPr>
        <p:spPr>
          <a:xfrm>
            <a:off x="1175988" y="6613413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8A45C"/>
                </a:solidFill>
              </a:rPr>
              <a:t>Limousin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4" name="Google Shape;144;p1"/>
          <p:cNvSpPr txBox="1"/>
          <p:nvPr/>
        </p:nvSpPr>
        <p:spPr>
          <a:xfrm>
            <a:off x="3576238" y="65775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8A45C"/>
                </a:solidFill>
              </a:rPr>
              <a:t>Gelbvieh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5" name="Google Shape;145;p1"/>
          <p:cNvSpPr txBox="1"/>
          <p:nvPr/>
        </p:nvSpPr>
        <p:spPr>
          <a:xfrm>
            <a:off x="1176000" y="6918675"/>
            <a:ext cx="3000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99">
                <a:solidFill>
                  <a:srgbClr val="A8B5A0"/>
                </a:solidFill>
                <a:latin typeface="Didact Gothic"/>
                <a:ea typeface="Didact Gothic"/>
                <a:cs typeface="Didact Gothic"/>
                <a:sym typeface="Didact Gothic"/>
              </a:rPr>
              <a:t>Origin: France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46" name="Google Shape;146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146400" y="8127591"/>
            <a:ext cx="1059091" cy="7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"/>
          <p:cNvSpPr txBox="1"/>
          <p:nvPr/>
        </p:nvSpPr>
        <p:spPr>
          <a:xfrm>
            <a:off x="4317388" y="6892188"/>
            <a:ext cx="15177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>
                <a:solidFill>
                  <a:srgbClr val="A8B5A0"/>
                </a:solidFill>
                <a:latin typeface="Didact Gothic"/>
                <a:ea typeface="Didact Gothic"/>
                <a:cs typeface="Didact Gothic"/>
                <a:sym typeface="Didact Gothic"/>
              </a:rPr>
              <a:t>O</a:t>
            </a:r>
            <a:r>
              <a:rPr lang="en-US" sz="950">
                <a:solidFill>
                  <a:srgbClr val="A8B5A0"/>
                </a:solidFill>
                <a:latin typeface="Didact Gothic"/>
                <a:ea typeface="Didact Gothic"/>
                <a:cs typeface="Didact Gothic"/>
                <a:sym typeface="Didact Gothic"/>
              </a:rPr>
              <a:t>rigin: Southern Germany </a:t>
            </a:r>
            <a:endParaRPr sz="950">
              <a:solidFill>
                <a:srgbClr val="A8B5A0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pic>
        <p:nvPicPr>
          <p:cNvPr id="148" name="Google Shape;148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621100" y="8143747"/>
            <a:ext cx="910300" cy="738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9A37C14-991F-4A14-9892-541F54724252}"/>
</file>

<file path=customXml/itemProps2.xml><?xml version="1.0" encoding="utf-8"?>
<ds:datastoreItem xmlns:ds="http://schemas.openxmlformats.org/officeDocument/2006/customXml" ds:itemID="{64C10391-449C-4EA7-8913-AB666A4EDF48}"/>
</file>

<file path=customXml/itemProps3.xml><?xml version="1.0" encoding="utf-8"?>
<ds:datastoreItem xmlns:ds="http://schemas.openxmlformats.org/officeDocument/2006/customXml" ds:itemID="{C734A098-371F-4422-A672-032F18BFC3DA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