
<file path=[Content_Types].xml><?xml version="1.0" encoding="utf-8"?>
<Types xmlns="http://schemas.openxmlformats.org/package/2006/content-types">
  <Default Extension="fntdata" ContentType="application/x-fontdata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custom-properties" Target="docProps/custom.xml"/><Relationship Id="rId2" Type="http://schemas.openxmlformats.org/officeDocument/2006/relationships/officeDocument" Target="ppt/presentation.xml"/><Relationship Id="rId1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10058400" cx="7772400"/>
  <p:notesSz cx="6858000" cy="9144000"/>
  <p:embeddedFontLst>
    <p:embeddedFont>
      <p:font typeface="Rosario"/>
      <p:bold r:id="rId8"/>
      <p:boldItalic r:id="rId9"/>
    </p:embeddedFont>
    <p:embeddedFont>
      <p:font typeface="Didact Gothic"/>
      <p:regular r:id="rId10"/>
    </p:embeddedFont>
    <p:embeddedFont>
      <p:font typeface="Century Gothic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140">
          <p15:clr>
            <a:srgbClr val="000000"/>
          </p15:clr>
        </p15:guide>
        <p15:guide id="2" pos="2938">
          <p15:clr>
            <a:srgbClr val="000000"/>
          </p15:clr>
        </p15:guide>
      </p15:sldGuideLst>
    </p:ext>
    <p:ext uri="GoogleSlidesCustomDataVersion2">
      <go:slidesCustomData xmlns:go="http://customooxmlschemas.google.com/" r:id="rId15" roundtripDataSignature="AMtx7mh/GafTBwYbHkVKS8wjthyDPGSN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140" orient="horz"/>
        <p:guide pos="2938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Rosario-bold.fntdata"/><Relationship Id="rId13" Type="http://schemas.openxmlformats.org/officeDocument/2006/relationships/font" Target="fonts/CenturyGothic-italic.fntdata"/><Relationship Id="rId18" Type="http://schemas.openxmlformats.org/officeDocument/2006/relationships/customXml" Target="../customXml/item3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font" Target="fonts/CenturyGothic-bold.fntdata"/><Relationship Id="rId17" Type="http://schemas.openxmlformats.org/officeDocument/2006/relationships/customXml" Target="../customXml/item2.xml"/><Relationship Id="rId2" Type="http://schemas.openxmlformats.org/officeDocument/2006/relationships/viewProps" Target="viewProps.xml"/><Relationship Id="rId16" Type="http://schemas.openxmlformats.org/officeDocument/2006/relationships/customXml" Target="../customXml/item1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1" Type="http://schemas.openxmlformats.org/officeDocument/2006/relationships/font" Target="fonts/CenturyGothic-regular.fntdata"/><Relationship Id="rId5" Type="http://schemas.openxmlformats.org/officeDocument/2006/relationships/notesMaster" Target="notesMasters/notesMaster1.xml"/><Relationship Id="rId15" Type="http://customschemas.google.com/relationships/presentationmetadata" Target="metadata"/><Relationship Id="rId10" Type="http://schemas.openxmlformats.org/officeDocument/2006/relationships/font" Target="fonts/DidactGothic-regular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Rosario-boldItalic.fntdata"/><Relationship Id="rId14" Type="http://schemas.openxmlformats.org/officeDocument/2006/relationships/font" Target="fonts/CenturyGothic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-987016" y="685800"/>
            <a:ext cx="883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-987016" y="685800"/>
            <a:ext cx="883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f3880a95d8_0_0:notes"/>
          <p:cNvSpPr/>
          <p:nvPr>
            <p:ph idx="2" type="sldImg"/>
          </p:nvPr>
        </p:nvSpPr>
        <p:spPr>
          <a:xfrm>
            <a:off x="-987016" y="685800"/>
            <a:ext cx="883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f3880a95d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46634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3186684" y="3356153"/>
            <a:ext cx="29535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668426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466344" y="145009"/>
            <a:ext cx="83943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468486" y="-2157344"/>
            <a:ext cx="2389800" cy="839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46634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3186684" y="3356153"/>
            <a:ext cx="29535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668426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6266436" y="640609"/>
            <a:ext cx="3089700" cy="209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1991640" y="-1380191"/>
            <a:ext cx="3089700" cy="6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46634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3186684" y="3356153"/>
            <a:ext cx="29535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668426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699516" y="1124864"/>
            <a:ext cx="7927800" cy="77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399032" y="2051914"/>
            <a:ext cx="6528900" cy="9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46634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3186684" y="3356153"/>
            <a:ext cx="29535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668426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466344" y="145009"/>
            <a:ext cx="83943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466344" y="844906"/>
            <a:ext cx="8394300" cy="23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46634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3186684" y="3356153"/>
            <a:ext cx="29535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668426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736759" y="2326843"/>
            <a:ext cx="7927800" cy="7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736759" y="1534744"/>
            <a:ext cx="79278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46634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3186684" y="3356153"/>
            <a:ext cx="29535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668426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466344" y="145009"/>
            <a:ext cx="83943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466344" y="844906"/>
            <a:ext cx="4119300" cy="23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4741164" y="844906"/>
            <a:ext cx="4119300" cy="23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46634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3186684" y="3356153"/>
            <a:ext cx="29535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668426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466344" y="145009"/>
            <a:ext cx="83943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466344" y="810540"/>
            <a:ext cx="4121100" cy="337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466344" y="1148334"/>
            <a:ext cx="4121100" cy="20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4737926" y="810540"/>
            <a:ext cx="4122600" cy="337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4737926" y="1148334"/>
            <a:ext cx="4122600" cy="20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46634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3186684" y="3356153"/>
            <a:ext cx="29535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668426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466344" y="145009"/>
            <a:ext cx="83943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46634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3186684" y="3356153"/>
            <a:ext cx="29535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668426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466344" y="144170"/>
            <a:ext cx="3068400" cy="61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3646551" y="144170"/>
            <a:ext cx="5214000" cy="30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466344" y="757733"/>
            <a:ext cx="3068400" cy="24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46634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3186684" y="3356153"/>
            <a:ext cx="29535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668426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1828134" y="2534717"/>
            <a:ext cx="55962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1828134" y="323545"/>
            <a:ext cx="5596200" cy="21726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1828134" y="2833954"/>
            <a:ext cx="55962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46634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3186684" y="3356153"/>
            <a:ext cx="29535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668426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466344" y="145009"/>
            <a:ext cx="83943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466344" y="844906"/>
            <a:ext cx="8394300" cy="23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46634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3186684" y="3356153"/>
            <a:ext cx="29535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6684264" y="3356153"/>
            <a:ext cx="21762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image" Target="../media/image8.png"/><Relationship Id="rId22" Type="http://schemas.openxmlformats.org/officeDocument/2006/relationships/image" Target="../media/image32.png"/><Relationship Id="rId21" Type="http://schemas.openxmlformats.org/officeDocument/2006/relationships/image" Target="../media/image14.png"/><Relationship Id="rId24" Type="http://schemas.openxmlformats.org/officeDocument/2006/relationships/image" Target="../media/image22.png"/><Relationship Id="rId23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9" Type="http://schemas.openxmlformats.org/officeDocument/2006/relationships/image" Target="../media/image5.png"/><Relationship Id="rId26" Type="http://schemas.openxmlformats.org/officeDocument/2006/relationships/image" Target="../media/image25.png"/><Relationship Id="rId25" Type="http://schemas.openxmlformats.org/officeDocument/2006/relationships/image" Target="../media/image20.png"/><Relationship Id="rId28" Type="http://schemas.openxmlformats.org/officeDocument/2006/relationships/image" Target="../media/image31.png"/><Relationship Id="rId27" Type="http://schemas.openxmlformats.org/officeDocument/2006/relationships/image" Target="../media/image17.png"/><Relationship Id="rId5" Type="http://schemas.openxmlformats.org/officeDocument/2006/relationships/image" Target="../media/image3.png"/><Relationship Id="rId6" Type="http://schemas.openxmlformats.org/officeDocument/2006/relationships/image" Target="../media/image2.png"/><Relationship Id="rId29" Type="http://schemas.openxmlformats.org/officeDocument/2006/relationships/image" Target="../media/image28.png"/><Relationship Id="rId7" Type="http://schemas.openxmlformats.org/officeDocument/2006/relationships/image" Target="../media/image10.png"/><Relationship Id="rId8" Type="http://schemas.openxmlformats.org/officeDocument/2006/relationships/image" Target="../media/image7.png"/><Relationship Id="rId31" Type="http://schemas.openxmlformats.org/officeDocument/2006/relationships/image" Target="../media/image21.png"/><Relationship Id="rId30" Type="http://schemas.openxmlformats.org/officeDocument/2006/relationships/image" Target="../media/image24.png"/><Relationship Id="rId11" Type="http://schemas.openxmlformats.org/officeDocument/2006/relationships/image" Target="../media/image6.png"/><Relationship Id="rId33" Type="http://schemas.openxmlformats.org/officeDocument/2006/relationships/image" Target="../media/image29.png"/><Relationship Id="rId10" Type="http://schemas.openxmlformats.org/officeDocument/2006/relationships/image" Target="../media/image27.png"/><Relationship Id="rId32" Type="http://schemas.openxmlformats.org/officeDocument/2006/relationships/image" Target="../media/image23.png"/><Relationship Id="rId13" Type="http://schemas.openxmlformats.org/officeDocument/2006/relationships/image" Target="../media/image1.png"/><Relationship Id="rId12" Type="http://schemas.openxmlformats.org/officeDocument/2006/relationships/image" Target="../media/image9.png"/><Relationship Id="rId15" Type="http://schemas.openxmlformats.org/officeDocument/2006/relationships/image" Target="../media/image4.png"/><Relationship Id="rId14" Type="http://schemas.openxmlformats.org/officeDocument/2006/relationships/image" Target="../media/image16.png"/><Relationship Id="rId17" Type="http://schemas.openxmlformats.org/officeDocument/2006/relationships/image" Target="../media/image11.png"/><Relationship Id="rId16" Type="http://schemas.openxmlformats.org/officeDocument/2006/relationships/image" Target="../media/image18.png"/><Relationship Id="rId19" Type="http://schemas.openxmlformats.org/officeDocument/2006/relationships/image" Target="../media/image19.png"/><Relationship Id="rId18" Type="http://schemas.openxmlformats.org/officeDocument/2006/relationships/image" Target="../media/image3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6.png"/><Relationship Id="rId4" Type="http://schemas.openxmlformats.org/officeDocument/2006/relationships/hyperlink" Target="https://afs.mgcafe.uky.edu/extension/4-h-youth/livestock/beef-discovery/breeds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7772400" cy="10048875"/>
          </a:xfrm>
          <a:custGeom>
            <a:rect b="b" l="l" r="r" t="t"/>
            <a:pathLst>
              <a:path extrusionOk="0" h="19050000" w="7620000">
                <a:moveTo>
                  <a:pt x="0" y="0"/>
                </a:moveTo>
                <a:lnTo>
                  <a:pt x="7620000" y="0"/>
                </a:lnTo>
                <a:lnTo>
                  <a:pt x="7620000" y="19050000"/>
                </a:lnTo>
                <a:lnTo>
                  <a:pt x="0" y="19050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0" l="0" r="0" t="0"/>
            </a:stretch>
          </a:blip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>
            <a:off x="165164" y="0"/>
            <a:ext cx="2846642" cy="1532453"/>
          </a:xfrm>
          <a:custGeom>
            <a:rect b="b" l="l" r="r" t="t"/>
            <a:pathLst>
              <a:path extrusionOk="0" h="2905125" w="2790825">
                <a:moveTo>
                  <a:pt x="0" y="0"/>
                </a:moveTo>
                <a:lnTo>
                  <a:pt x="2790825" y="0"/>
                </a:lnTo>
                <a:lnTo>
                  <a:pt x="2790825" y="2905125"/>
                </a:lnTo>
                <a:lnTo>
                  <a:pt x="0" y="29051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6" name="Google Shape;86;p1"/>
          <p:cNvSpPr/>
          <p:nvPr/>
        </p:nvSpPr>
        <p:spPr>
          <a:xfrm>
            <a:off x="4760595" y="0"/>
            <a:ext cx="2846641" cy="1532453"/>
          </a:xfrm>
          <a:custGeom>
            <a:rect b="b" l="l" r="r" t="t"/>
            <a:pathLst>
              <a:path extrusionOk="0" h="2905125" w="2790825">
                <a:moveTo>
                  <a:pt x="0" y="0"/>
                </a:moveTo>
                <a:lnTo>
                  <a:pt x="2790825" y="0"/>
                </a:lnTo>
                <a:lnTo>
                  <a:pt x="2790825" y="2905125"/>
                </a:lnTo>
                <a:lnTo>
                  <a:pt x="0" y="29051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7" name="Google Shape;87;p1"/>
          <p:cNvSpPr txBox="1"/>
          <p:nvPr/>
        </p:nvSpPr>
        <p:spPr>
          <a:xfrm>
            <a:off x="676200" y="591150"/>
            <a:ext cx="6637200" cy="5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303" u="none" cap="none" strike="noStrike">
                <a:solidFill>
                  <a:srgbClr val="C29C4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Cattle Breed Matching </a:t>
            </a:r>
            <a:endParaRPr sz="1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" name="Google Shape;88;p1"/>
          <p:cNvSpPr/>
          <p:nvPr/>
        </p:nvSpPr>
        <p:spPr>
          <a:xfrm>
            <a:off x="1233868" y="1418234"/>
            <a:ext cx="5304663" cy="226100"/>
          </a:xfrm>
          <a:custGeom>
            <a:rect b="b" l="l" r="r" t="t"/>
            <a:pathLst>
              <a:path extrusionOk="0" h="428625" w="5200650">
                <a:moveTo>
                  <a:pt x="0" y="0"/>
                </a:moveTo>
                <a:lnTo>
                  <a:pt x="5200650" y="0"/>
                </a:lnTo>
                <a:lnTo>
                  <a:pt x="5200650" y="428625"/>
                </a:lnTo>
                <a:lnTo>
                  <a:pt x="0" y="4286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1"/>
          <p:cNvSpPr txBox="1"/>
          <p:nvPr/>
        </p:nvSpPr>
        <p:spPr>
          <a:xfrm>
            <a:off x="726750" y="1603613"/>
            <a:ext cx="6536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375" u="none" cap="none" strike="noStrike">
                <a:solidFill>
                  <a:srgbClr val="F4E9D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Match each cattle breed name to its key identification features. Drag and Drop the correct breed description beside the </a:t>
            </a:r>
            <a:r>
              <a:rPr lang="en-US" sz="1375">
                <a:solidFill>
                  <a:srgbClr val="F4E9D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cattle breed.</a:t>
            </a:r>
            <a:endParaRPr sz="1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1058989" y="2182673"/>
            <a:ext cx="5664137" cy="226100"/>
          </a:xfrm>
          <a:custGeom>
            <a:rect b="b" l="l" r="r" t="t"/>
            <a:pathLst>
              <a:path extrusionOk="0" h="428625" w="5553075">
                <a:moveTo>
                  <a:pt x="0" y="0"/>
                </a:moveTo>
                <a:lnTo>
                  <a:pt x="5553075" y="0"/>
                </a:lnTo>
                <a:lnTo>
                  <a:pt x="5553075" y="428625"/>
                </a:lnTo>
                <a:lnTo>
                  <a:pt x="0" y="4286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1"/>
          <p:cNvSpPr/>
          <p:nvPr/>
        </p:nvSpPr>
        <p:spPr>
          <a:xfrm>
            <a:off x="3711321" y="2182673"/>
            <a:ext cx="174879" cy="6451378"/>
          </a:xfrm>
          <a:custGeom>
            <a:rect b="b" l="l" r="r" t="t"/>
            <a:pathLst>
              <a:path extrusionOk="0" h="12230100" w="171450">
                <a:moveTo>
                  <a:pt x="0" y="0"/>
                </a:moveTo>
                <a:lnTo>
                  <a:pt x="171450" y="0"/>
                </a:lnTo>
                <a:lnTo>
                  <a:pt x="171450" y="12230100"/>
                </a:lnTo>
                <a:lnTo>
                  <a:pt x="0" y="122301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1"/>
          <p:cNvSpPr/>
          <p:nvPr/>
        </p:nvSpPr>
        <p:spPr>
          <a:xfrm>
            <a:off x="165163" y="2403958"/>
            <a:ext cx="3555873" cy="768739"/>
          </a:xfrm>
          <a:custGeom>
            <a:rect b="b" l="l" r="r" t="t"/>
            <a:pathLst>
              <a:path extrusionOk="0" h="1457325" w="3486150">
                <a:moveTo>
                  <a:pt x="0" y="0"/>
                </a:moveTo>
                <a:lnTo>
                  <a:pt x="3486150" y="0"/>
                </a:lnTo>
                <a:lnTo>
                  <a:pt x="3486150" y="1457325"/>
                </a:lnTo>
                <a:lnTo>
                  <a:pt x="0" y="14573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3" name="Google Shape;93;p1"/>
          <p:cNvSpPr txBox="1"/>
          <p:nvPr/>
        </p:nvSpPr>
        <p:spPr>
          <a:xfrm>
            <a:off x="1126998" y="2561560"/>
            <a:ext cx="1702200" cy="6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3" u="none" cap="none" strike="noStrike">
                <a:solidFill>
                  <a:srgbClr val="82661D"/>
                </a:solidFill>
                <a:latin typeface="Rosario"/>
                <a:ea typeface="Rosario"/>
                <a:cs typeface="Rosario"/>
                <a:sym typeface="Rosario"/>
              </a:rPr>
              <a:t>ANGUS</a:t>
            </a:r>
            <a:endParaRPr/>
          </a:p>
        </p:txBody>
      </p:sp>
      <p:sp>
        <p:nvSpPr>
          <p:cNvPr id="94" name="Google Shape;94;p1"/>
          <p:cNvSpPr/>
          <p:nvPr/>
        </p:nvSpPr>
        <p:spPr>
          <a:xfrm>
            <a:off x="3526727" y="2620213"/>
            <a:ext cx="709232" cy="226100"/>
          </a:xfrm>
          <a:custGeom>
            <a:rect b="b" l="l" r="r" t="t"/>
            <a:pathLst>
              <a:path extrusionOk="0" h="428625" w="695325">
                <a:moveTo>
                  <a:pt x="0" y="0"/>
                </a:moveTo>
                <a:lnTo>
                  <a:pt x="695325" y="0"/>
                </a:lnTo>
                <a:lnTo>
                  <a:pt x="695325" y="428625"/>
                </a:lnTo>
                <a:lnTo>
                  <a:pt x="0" y="4286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5" name="Google Shape;95;p1"/>
          <p:cNvSpPr/>
          <p:nvPr/>
        </p:nvSpPr>
        <p:spPr>
          <a:xfrm>
            <a:off x="4051363" y="2403958"/>
            <a:ext cx="3555873" cy="768739"/>
          </a:xfrm>
          <a:custGeom>
            <a:rect b="b" l="l" r="r" t="t"/>
            <a:pathLst>
              <a:path extrusionOk="0" h="1457325" w="3486150">
                <a:moveTo>
                  <a:pt x="0" y="0"/>
                </a:moveTo>
                <a:lnTo>
                  <a:pt x="3486150" y="0"/>
                </a:lnTo>
                <a:lnTo>
                  <a:pt x="3486150" y="1457325"/>
                </a:lnTo>
                <a:lnTo>
                  <a:pt x="0" y="14573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6" name="Google Shape;96;p1"/>
          <p:cNvSpPr txBox="1"/>
          <p:nvPr/>
        </p:nvSpPr>
        <p:spPr>
          <a:xfrm>
            <a:off x="8107366" y="2244864"/>
            <a:ext cx="2565000" cy="10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5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017" u="none" cap="none" strike="noStrike">
                <a:solidFill>
                  <a:srgbClr val="000000"/>
                </a:solidFill>
                <a:latin typeface="Rosario"/>
                <a:ea typeface="Rosario"/>
                <a:cs typeface="Rosario"/>
                <a:sym typeface="Rosario"/>
              </a:rPr>
              <a:t>Solid black body, no horns, smooth uniform build (Angus)</a:t>
            </a:r>
            <a:endParaRPr/>
          </a:p>
        </p:txBody>
      </p:sp>
      <p:sp>
        <p:nvSpPr>
          <p:cNvPr id="97" name="Google Shape;97;p1"/>
          <p:cNvSpPr/>
          <p:nvPr/>
        </p:nvSpPr>
        <p:spPr>
          <a:xfrm>
            <a:off x="165163" y="3168396"/>
            <a:ext cx="3555873" cy="879277"/>
          </a:xfrm>
          <a:custGeom>
            <a:rect b="b" l="l" r="r" t="t"/>
            <a:pathLst>
              <a:path extrusionOk="0" h="1666875" w="3486150">
                <a:moveTo>
                  <a:pt x="0" y="0"/>
                </a:moveTo>
                <a:lnTo>
                  <a:pt x="3486150" y="0"/>
                </a:lnTo>
                <a:lnTo>
                  <a:pt x="3486150" y="1666875"/>
                </a:lnTo>
                <a:lnTo>
                  <a:pt x="0" y="16668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8" name="Google Shape;98;p1"/>
          <p:cNvSpPr txBox="1"/>
          <p:nvPr/>
        </p:nvSpPr>
        <p:spPr>
          <a:xfrm>
            <a:off x="676199" y="3404189"/>
            <a:ext cx="2595900" cy="6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38" u="none" cap="none" strike="noStrike">
                <a:solidFill>
                  <a:srgbClr val="82661D"/>
                </a:solidFill>
                <a:latin typeface="Rosario"/>
                <a:ea typeface="Rosario"/>
                <a:cs typeface="Rosario"/>
                <a:sym typeface="Rosario"/>
              </a:rPr>
              <a:t>HEREFORD</a:t>
            </a:r>
            <a:endParaRPr/>
          </a:p>
        </p:txBody>
      </p:sp>
      <p:sp>
        <p:nvSpPr>
          <p:cNvPr id="99" name="Google Shape;99;p1"/>
          <p:cNvSpPr/>
          <p:nvPr/>
        </p:nvSpPr>
        <p:spPr>
          <a:xfrm>
            <a:off x="3526727" y="3495294"/>
            <a:ext cx="709232" cy="226100"/>
          </a:xfrm>
          <a:custGeom>
            <a:rect b="b" l="l" r="r" t="t"/>
            <a:pathLst>
              <a:path extrusionOk="0" h="428625" w="695325">
                <a:moveTo>
                  <a:pt x="0" y="0"/>
                </a:moveTo>
                <a:lnTo>
                  <a:pt x="695325" y="0"/>
                </a:lnTo>
                <a:lnTo>
                  <a:pt x="695325" y="428625"/>
                </a:lnTo>
                <a:lnTo>
                  <a:pt x="0" y="4286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0" name="Google Shape;100;p1"/>
          <p:cNvSpPr/>
          <p:nvPr/>
        </p:nvSpPr>
        <p:spPr>
          <a:xfrm>
            <a:off x="4051363" y="3168396"/>
            <a:ext cx="3555873" cy="879277"/>
          </a:xfrm>
          <a:custGeom>
            <a:rect b="b" l="l" r="r" t="t"/>
            <a:pathLst>
              <a:path extrusionOk="0" h="1666875" w="3486150">
                <a:moveTo>
                  <a:pt x="0" y="0"/>
                </a:moveTo>
                <a:lnTo>
                  <a:pt x="3486150" y="0"/>
                </a:lnTo>
                <a:lnTo>
                  <a:pt x="3486150" y="1666875"/>
                </a:lnTo>
                <a:lnTo>
                  <a:pt x="0" y="16668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1" name="Google Shape;101;p1"/>
          <p:cNvSpPr txBox="1"/>
          <p:nvPr/>
        </p:nvSpPr>
        <p:spPr>
          <a:xfrm>
            <a:off x="8146216" y="3596570"/>
            <a:ext cx="2487300" cy="10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5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017" u="none" cap="none" strike="noStrike">
                <a:solidFill>
                  <a:srgbClr val="000000"/>
                </a:solidFill>
                <a:latin typeface="Rosario"/>
                <a:ea typeface="Rosario"/>
                <a:cs typeface="Rosario"/>
                <a:sym typeface="Rosario"/>
              </a:rPr>
              <a:t>White face, red body, white underside, and legs (Hereford)</a:t>
            </a:r>
            <a:endParaRPr/>
          </a:p>
        </p:txBody>
      </p:sp>
      <p:sp>
        <p:nvSpPr>
          <p:cNvPr id="102" name="Google Shape;102;p1"/>
          <p:cNvSpPr/>
          <p:nvPr/>
        </p:nvSpPr>
        <p:spPr>
          <a:xfrm>
            <a:off x="165163" y="4043477"/>
            <a:ext cx="3555873" cy="768739"/>
          </a:xfrm>
          <a:custGeom>
            <a:rect b="b" l="l" r="r" t="t"/>
            <a:pathLst>
              <a:path extrusionOk="0" h="1457325" w="3486150">
                <a:moveTo>
                  <a:pt x="0" y="0"/>
                </a:moveTo>
                <a:lnTo>
                  <a:pt x="3486150" y="0"/>
                </a:lnTo>
                <a:lnTo>
                  <a:pt x="3486150" y="1457325"/>
                </a:lnTo>
                <a:lnTo>
                  <a:pt x="0" y="14573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" name="Google Shape;103;p1"/>
          <p:cNvSpPr txBox="1"/>
          <p:nvPr/>
        </p:nvSpPr>
        <p:spPr>
          <a:xfrm>
            <a:off x="598475" y="4249094"/>
            <a:ext cx="2751300" cy="6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38" u="none" cap="none" strike="noStrike">
                <a:solidFill>
                  <a:srgbClr val="82661D"/>
                </a:solidFill>
                <a:latin typeface="Rosario"/>
                <a:ea typeface="Rosario"/>
                <a:cs typeface="Rosario"/>
                <a:sym typeface="Rosario"/>
              </a:rPr>
              <a:t>CHAROLAIS</a:t>
            </a:r>
            <a:endParaRPr/>
          </a:p>
        </p:txBody>
      </p:sp>
      <p:sp>
        <p:nvSpPr>
          <p:cNvPr id="104" name="Google Shape;104;p1"/>
          <p:cNvSpPr/>
          <p:nvPr/>
        </p:nvSpPr>
        <p:spPr>
          <a:xfrm>
            <a:off x="3526727" y="4370375"/>
            <a:ext cx="709232" cy="115562"/>
          </a:xfrm>
          <a:custGeom>
            <a:rect b="b" l="l" r="r" t="t"/>
            <a:pathLst>
              <a:path extrusionOk="0" h="219075" w="695325">
                <a:moveTo>
                  <a:pt x="0" y="0"/>
                </a:moveTo>
                <a:lnTo>
                  <a:pt x="695325" y="0"/>
                </a:lnTo>
                <a:lnTo>
                  <a:pt x="695325" y="219075"/>
                </a:lnTo>
                <a:lnTo>
                  <a:pt x="0" y="2190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1"/>
          <p:cNvSpPr/>
          <p:nvPr/>
        </p:nvSpPr>
        <p:spPr>
          <a:xfrm>
            <a:off x="4051363" y="4043477"/>
            <a:ext cx="3555873" cy="768739"/>
          </a:xfrm>
          <a:custGeom>
            <a:rect b="b" l="l" r="r" t="t"/>
            <a:pathLst>
              <a:path extrusionOk="0" h="1457325" w="3486150">
                <a:moveTo>
                  <a:pt x="0" y="0"/>
                </a:moveTo>
                <a:lnTo>
                  <a:pt x="3486150" y="0"/>
                </a:lnTo>
                <a:lnTo>
                  <a:pt x="3486150" y="1457325"/>
                </a:lnTo>
                <a:lnTo>
                  <a:pt x="0" y="14573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1"/>
          <p:cNvSpPr txBox="1"/>
          <p:nvPr/>
        </p:nvSpPr>
        <p:spPr>
          <a:xfrm>
            <a:off x="8107376" y="4948267"/>
            <a:ext cx="2875800" cy="10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5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017" u="none" cap="none" strike="noStrike">
                <a:solidFill>
                  <a:srgbClr val="000000"/>
                </a:solidFill>
                <a:latin typeface="Rosario"/>
                <a:ea typeface="Rosario"/>
                <a:cs typeface="Rosario"/>
                <a:sym typeface="Rosario"/>
              </a:rPr>
              <a:t>Light cream/white coat, very large muscular body, broad chest (Charolais)</a:t>
            </a:r>
            <a:endParaRPr/>
          </a:p>
        </p:txBody>
      </p:sp>
      <p:sp>
        <p:nvSpPr>
          <p:cNvPr id="107" name="Google Shape;107;p1"/>
          <p:cNvSpPr/>
          <p:nvPr/>
        </p:nvSpPr>
        <p:spPr>
          <a:xfrm>
            <a:off x="165163" y="4918558"/>
            <a:ext cx="3555873" cy="768739"/>
          </a:xfrm>
          <a:custGeom>
            <a:rect b="b" l="l" r="r" t="t"/>
            <a:pathLst>
              <a:path extrusionOk="0" h="1457325" w="3486150">
                <a:moveTo>
                  <a:pt x="0" y="0"/>
                </a:moveTo>
                <a:lnTo>
                  <a:pt x="3486150" y="0"/>
                </a:lnTo>
                <a:lnTo>
                  <a:pt x="3486150" y="1457325"/>
                </a:lnTo>
                <a:lnTo>
                  <a:pt x="0" y="14573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" name="Google Shape;108;p1"/>
          <p:cNvSpPr txBox="1"/>
          <p:nvPr/>
        </p:nvSpPr>
        <p:spPr>
          <a:xfrm>
            <a:off x="746150" y="5086219"/>
            <a:ext cx="2471700" cy="6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3" u="none" cap="none" strike="noStrike">
                <a:solidFill>
                  <a:srgbClr val="82661D"/>
                </a:solidFill>
                <a:latin typeface="Rosario"/>
                <a:ea typeface="Rosario"/>
                <a:cs typeface="Rosario"/>
                <a:sym typeface="Rosario"/>
              </a:rPr>
              <a:t>BRAHMAN</a:t>
            </a:r>
            <a:endParaRPr/>
          </a:p>
        </p:txBody>
      </p:sp>
      <p:sp>
        <p:nvSpPr>
          <p:cNvPr id="109" name="Google Shape;109;p1"/>
          <p:cNvSpPr/>
          <p:nvPr/>
        </p:nvSpPr>
        <p:spPr>
          <a:xfrm>
            <a:off x="3526727" y="5134813"/>
            <a:ext cx="709232" cy="226100"/>
          </a:xfrm>
          <a:custGeom>
            <a:rect b="b" l="l" r="r" t="t"/>
            <a:pathLst>
              <a:path extrusionOk="0" h="428625" w="695325">
                <a:moveTo>
                  <a:pt x="0" y="0"/>
                </a:moveTo>
                <a:lnTo>
                  <a:pt x="695325" y="0"/>
                </a:lnTo>
                <a:lnTo>
                  <a:pt x="695325" y="428625"/>
                </a:lnTo>
                <a:lnTo>
                  <a:pt x="0" y="4286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0" name="Google Shape;110;p1"/>
          <p:cNvSpPr/>
          <p:nvPr/>
        </p:nvSpPr>
        <p:spPr>
          <a:xfrm>
            <a:off x="4051363" y="4918558"/>
            <a:ext cx="3555873" cy="768739"/>
          </a:xfrm>
          <a:custGeom>
            <a:rect b="b" l="l" r="r" t="t"/>
            <a:pathLst>
              <a:path extrusionOk="0" h="1457325" w="3486150">
                <a:moveTo>
                  <a:pt x="0" y="0"/>
                </a:moveTo>
                <a:lnTo>
                  <a:pt x="3486150" y="0"/>
                </a:lnTo>
                <a:lnTo>
                  <a:pt x="3486150" y="1457325"/>
                </a:lnTo>
                <a:lnTo>
                  <a:pt x="0" y="14573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1" name="Google Shape;111;p1"/>
          <p:cNvSpPr txBox="1"/>
          <p:nvPr/>
        </p:nvSpPr>
        <p:spPr>
          <a:xfrm>
            <a:off x="8177283" y="6299981"/>
            <a:ext cx="2736000" cy="10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5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017" u="none" cap="none" strike="noStrike">
                <a:solidFill>
                  <a:srgbClr val="000000"/>
                </a:solidFill>
                <a:latin typeface="Rosario"/>
                <a:ea typeface="Rosario"/>
                <a:cs typeface="Rosario"/>
                <a:sym typeface="Rosario"/>
              </a:rPr>
              <a:t>Large hump on shoulders, droopy ears, loose skin (Brahman)</a:t>
            </a:r>
            <a:endParaRPr/>
          </a:p>
        </p:txBody>
      </p:sp>
      <p:sp>
        <p:nvSpPr>
          <p:cNvPr id="112" name="Google Shape;112;p1"/>
          <p:cNvSpPr/>
          <p:nvPr/>
        </p:nvSpPr>
        <p:spPr>
          <a:xfrm>
            <a:off x="165163" y="5682996"/>
            <a:ext cx="3555873" cy="879277"/>
          </a:xfrm>
          <a:custGeom>
            <a:rect b="b" l="l" r="r" t="t"/>
            <a:pathLst>
              <a:path extrusionOk="0" h="1666875" w="3486150">
                <a:moveTo>
                  <a:pt x="0" y="0"/>
                </a:moveTo>
                <a:lnTo>
                  <a:pt x="3486150" y="0"/>
                </a:lnTo>
                <a:lnTo>
                  <a:pt x="3486150" y="1666875"/>
                </a:lnTo>
                <a:lnTo>
                  <a:pt x="0" y="16668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3" name="Google Shape;113;p1"/>
          <p:cNvSpPr txBox="1"/>
          <p:nvPr/>
        </p:nvSpPr>
        <p:spPr>
          <a:xfrm>
            <a:off x="536296" y="5901424"/>
            <a:ext cx="2875800" cy="6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74" u="none" cap="none" strike="noStrike">
                <a:solidFill>
                  <a:srgbClr val="82661D"/>
                </a:solidFill>
                <a:latin typeface="Rosario"/>
                <a:ea typeface="Rosario"/>
                <a:cs typeface="Rosario"/>
                <a:sym typeface="Rosario"/>
              </a:rPr>
              <a:t>SIMMENTAL</a:t>
            </a:r>
            <a:endParaRPr/>
          </a:p>
        </p:txBody>
      </p:sp>
      <p:sp>
        <p:nvSpPr>
          <p:cNvPr id="114" name="Google Shape;114;p1"/>
          <p:cNvSpPr/>
          <p:nvPr/>
        </p:nvSpPr>
        <p:spPr>
          <a:xfrm>
            <a:off x="3526727" y="6009894"/>
            <a:ext cx="709232" cy="226100"/>
          </a:xfrm>
          <a:custGeom>
            <a:rect b="b" l="l" r="r" t="t"/>
            <a:pathLst>
              <a:path extrusionOk="0" h="428625" w="695325">
                <a:moveTo>
                  <a:pt x="0" y="0"/>
                </a:moveTo>
                <a:lnTo>
                  <a:pt x="695325" y="0"/>
                </a:lnTo>
                <a:lnTo>
                  <a:pt x="695325" y="428625"/>
                </a:lnTo>
                <a:lnTo>
                  <a:pt x="0" y="4286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5" name="Google Shape;115;p1"/>
          <p:cNvSpPr/>
          <p:nvPr/>
        </p:nvSpPr>
        <p:spPr>
          <a:xfrm>
            <a:off x="4051363" y="5682996"/>
            <a:ext cx="3555873" cy="879277"/>
          </a:xfrm>
          <a:custGeom>
            <a:rect b="b" l="l" r="r" t="t"/>
            <a:pathLst>
              <a:path extrusionOk="0" h="1666875" w="3486150">
                <a:moveTo>
                  <a:pt x="0" y="0"/>
                </a:moveTo>
                <a:lnTo>
                  <a:pt x="3486150" y="0"/>
                </a:lnTo>
                <a:lnTo>
                  <a:pt x="3486150" y="1666875"/>
                </a:lnTo>
                <a:lnTo>
                  <a:pt x="0" y="16668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6" name="Google Shape;116;p1"/>
          <p:cNvSpPr txBox="1"/>
          <p:nvPr/>
        </p:nvSpPr>
        <p:spPr>
          <a:xfrm>
            <a:off x="8115176" y="7651678"/>
            <a:ext cx="2860200" cy="10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5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017" u="none" cap="none" strike="noStrike">
                <a:solidFill>
                  <a:srgbClr val="000000"/>
                </a:solidFill>
                <a:latin typeface="Rosario"/>
                <a:ea typeface="Rosario"/>
                <a:cs typeface="Rosario"/>
                <a:sym typeface="Rosario"/>
              </a:rPr>
              <a:t>White face, large robust frame, spotted or patchy coloring (Simmental)</a:t>
            </a:r>
            <a:endParaRPr/>
          </a:p>
        </p:txBody>
      </p:sp>
      <p:sp>
        <p:nvSpPr>
          <p:cNvPr id="117" name="Google Shape;117;p1"/>
          <p:cNvSpPr/>
          <p:nvPr/>
        </p:nvSpPr>
        <p:spPr>
          <a:xfrm>
            <a:off x="165163" y="6558077"/>
            <a:ext cx="3555873" cy="768739"/>
          </a:xfrm>
          <a:custGeom>
            <a:rect b="b" l="l" r="r" t="t"/>
            <a:pathLst>
              <a:path extrusionOk="0" h="1457325" w="3486150">
                <a:moveTo>
                  <a:pt x="0" y="0"/>
                </a:moveTo>
                <a:lnTo>
                  <a:pt x="3486150" y="0"/>
                </a:lnTo>
                <a:lnTo>
                  <a:pt x="3486150" y="1457325"/>
                </a:lnTo>
                <a:lnTo>
                  <a:pt x="0" y="14573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8" name="Google Shape;118;p1"/>
          <p:cNvSpPr txBox="1"/>
          <p:nvPr/>
        </p:nvSpPr>
        <p:spPr>
          <a:xfrm>
            <a:off x="777240" y="6743577"/>
            <a:ext cx="2394000" cy="6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38" u="none" cap="none" strike="noStrike">
                <a:solidFill>
                  <a:srgbClr val="82661D"/>
                </a:solidFill>
                <a:latin typeface="Rosario"/>
                <a:ea typeface="Rosario"/>
                <a:cs typeface="Rosario"/>
                <a:sym typeface="Rosario"/>
              </a:rPr>
              <a:t>LIMOUSIN</a:t>
            </a:r>
            <a:endParaRPr/>
          </a:p>
        </p:txBody>
      </p:sp>
      <p:sp>
        <p:nvSpPr>
          <p:cNvPr id="119" name="Google Shape;119;p1"/>
          <p:cNvSpPr/>
          <p:nvPr/>
        </p:nvSpPr>
        <p:spPr>
          <a:xfrm>
            <a:off x="3526727" y="6884975"/>
            <a:ext cx="709232" cy="115562"/>
          </a:xfrm>
          <a:custGeom>
            <a:rect b="b" l="l" r="r" t="t"/>
            <a:pathLst>
              <a:path extrusionOk="0" h="219075" w="695325">
                <a:moveTo>
                  <a:pt x="0" y="0"/>
                </a:moveTo>
                <a:lnTo>
                  <a:pt x="695325" y="0"/>
                </a:lnTo>
                <a:lnTo>
                  <a:pt x="695325" y="219075"/>
                </a:lnTo>
                <a:lnTo>
                  <a:pt x="0" y="2190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0" name="Google Shape;120;p1"/>
          <p:cNvSpPr/>
          <p:nvPr/>
        </p:nvSpPr>
        <p:spPr>
          <a:xfrm>
            <a:off x="4051363" y="6558077"/>
            <a:ext cx="3555873" cy="768739"/>
          </a:xfrm>
          <a:custGeom>
            <a:rect b="b" l="l" r="r" t="t"/>
            <a:pathLst>
              <a:path extrusionOk="0" h="1457325" w="3486150">
                <a:moveTo>
                  <a:pt x="0" y="0"/>
                </a:moveTo>
                <a:lnTo>
                  <a:pt x="3486150" y="0"/>
                </a:lnTo>
                <a:lnTo>
                  <a:pt x="3486150" y="1457325"/>
                </a:lnTo>
                <a:lnTo>
                  <a:pt x="0" y="14573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1" name="Google Shape;121;p1"/>
          <p:cNvSpPr txBox="1"/>
          <p:nvPr/>
        </p:nvSpPr>
        <p:spPr>
          <a:xfrm>
            <a:off x="8177283" y="9139134"/>
            <a:ext cx="2736000" cy="10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5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017" u="none" cap="none" strike="noStrike">
                <a:solidFill>
                  <a:srgbClr val="000000"/>
                </a:solidFill>
                <a:latin typeface="Rosario"/>
                <a:ea typeface="Rosario"/>
                <a:cs typeface="Rosario"/>
                <a:sym typeface="Rosario"/>
              </a:rPr>
              <a:t>Light golden/red color, muscular build, lighter circles around eyes</a:t>
            </a:r>
            <a:endParaRPr/>
          </a:p>
        </p:txBody>
      </p:sp>
      <p:sp>
        <p:nvSpPr>
          <p:cNvPr id="122" name="Google Shape;122;p1"/>
          <p:cNvSpPr/>
          <p:nvPr/>
        </p:nvSpPr>
        <p:spPr>
          <a:xfrm>
            <a:off x="165163" y="7322515"/>
            <a:ext cx="3555873" cy="879277"/>
          </a:xfrm>
          <a:custGeom>
            <a:rect b="b" l="l" r="r" t="t"/>
            <a:pathLst>
              <a:path extrusionOk="0" h="1666875" w="3486150">
                <a:moveTo>
                  <a:pt x="0" y="0"/>
                </a:moveTo>
                <a:lnTo>
                  <a:pt x="3486150" y="0"/>
                </a:lnTo>
                <a:lnTo>
                  <a:pt x="3486150" y="1666875"/>
                </a:lnTo>
                <a:lnTo>
                  <a:pt x="0" y="16668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3" name="Google Shape;123;p1"/>
          <p:cNvSpPr txBox="1"/>
          <p:nvPr/>
        </p:nvSpPr>
        <p:spPr>
          <a:xfrm>
            <a:off x="458572" y="7560347"/>
            <a:ext cx="30312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67" u="none" cap="none" strike="noStrike">
                <a:solidFill>
                  <a:srgbClr val="82661D"/>
                </a:solidFill>
                <a:latin typeface="Rosario"/>
                <a:ea typeface="Rosario"/>
                <a:cs typeface="Rosario"/>
                <a:sym typeface="Rosario"/>
              </a:rPr>
              <a:t>SHORTHORN</a:t>
            </a:r>
            <a:endParaRPr/>
          </a:p>
        </p:txBody>
      </p:sp>
      <p:sp>
        <p:nvSpPr>
          <p:cNvPr id="124" name="Google Shape;124;p1"/>
          <p:cNvSpPr/>
          <p:nvPr/>
        </p:nvSpPr>
        <p:spPr>
          <a:xfrm>
            <a:off x="3526727" y="7649413"/>
            <a:ext cx="709232" cy="226100"/>
          </a:xfrm>
          <a:custGeom>
            <a:rect b="b" l="l" r="r" t="t"/>
            <a:pathLst>
              <a:path extrusionOk="0" h="428625" w="695325">
                <a:moveTo>
                  <a:pt x="0" y="0"/>
                </a:moveTo>
                <a:lnTo>
                  <a:pt x="695325" y="0"/>
                </a:lnTo>
                <a:lnTo>
                  <a:pt x="695325" y="428625"/>
                </a:lnTo>
                <a:lnTo>
                  <a:pt x="0" y="4286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5" name="Google Shape;125;p1"/>
          <p:cNvSpPr/>
          <p:nvPr/>
        </p:nvSpPr>
        <p:spPr>
          <a:xfrm>
            <a:off x="4051363" y="7322515"/>
            <a:ext cx="3555873" cy="879277"/>
          </a:xfrm>
          <a:custGeom>
            <a:rect b="b" l="l" r="r" t="t"/>
            <a:pathLst>
              <a:path extrusionOk="0" h="1666875" w="3486150">
                <a:moveTo>
                  <a:pt x="0" y="0"/>
                </a:moveTo>
                <a:lnTo>
                  <a:pt x="3486150" y="0"/>
                </a:lnTo>
                <a:lnTo>
                  <a:pt x="3486150" y="1666875"/>
                </a:lnTo>
                <a:lnTo>
                  <a:pt x="0" y="16668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6" name="Google Shape;126;p1"/>
          <p:cNvSpPr txBox="1"/>
          <p:nvPr/>
        </p:nvSpPr>
        <p:spPr>
          <a:xfrm>
            <a:off x="11007358" y="2364301"/>
            <a:ext cx="2736000" cy="10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76" u="none" cap="none" strike="noStrike">
                <a:solidFill>
                  <a:srgbClr val="000000"/>
                </a:solidFill>
                <a:latin typeface="Rosario"/>
                <a:ea typeface="Rosario"/>
                <a:cs typeface="Rosario"/>
                <a:sym typeface="Rosario"/>
              </a:rPr>
              <a:t>Speckled/roan coat pattern, medium-sized body, short horns (Shorthorn)</a:t>
            </a:r>
            <a:endParaRPr/>
          </a:p>
        </p:txBody>
      </p:sp>
      <p:sp>
        <p:nvSpPr>
          <p:cNvPr id="127" name="Google Shape;127;p1"/>
          <p:cNvSpPr/>
          <p:nvPr/>
        </p:nvSpPr>
        <p:spPr>
          <a:xfrm>
            <a:off x="165163" y="8197596"/>
            <a:ext cx="3555873" cy="768739"/>
          </a:xfrm>
          <a:custGeom>
            <a:rect b="b" l="l" r="r" t="t"/>
            <a:pathLst>
              <a:path extrusionOk="0" h="1457325" w="3486150">
                <a:moveTo>
                  <a:pt x="0" y="0"/>
                </a:moveTo>
                <a:lnTo>
                  <a:pt x="3486150" y="0"/>
                </a:lnTo>
                <a:lnTo>
                  <a:pt x="3486150" y="1457325"/>
                </a:lnTo>
                <a:lnTo>
                  <a:pt x="0" y="14573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8" name="Google Shape;128;p1"/>
          <p:cNvSpPr txBox="1"/>
          <p:nvPr/>
        </p:nvSpPr>
        <p:spPr>
          <a:xfrm>
            <a:off x="777240" y="8383097"/>
            <a:ext cx="2378400" cy="6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38" u="none" cap="none" strike="noStrike">
                <a:solidFill>
                  <a:srgbClr val="82661D"/>
                </a:solidFill>
                <a:latin typeface="Rosario"/>
                <a:ea typeface="Rosario"/>
                <a:cs typeface="Rosario"/>
                <a:sym typeface="Rosario"/>
              </a:rPr>
              <a:t>GELBVIEH</a:t>
            </a:r>
            <a:endParaRPr/>
          </a:p>
        </p:txBody>
      </p:sp>
      <p:sp>
        <p:nvSpPr>
          <p:cNvPr id="129" name="Google Shape;129;p1"/>
          <p:cNvSpPr/>
          <p:nvPr/>
        </p:nvSpPr>
        <p:spPr>
          <a:xfrm>
            <a:off x="3526727" y="8524494"/>
            <a:ext cx="709232" cy="115562"/>
          </a:xfrm>
          <a:custGeom>
            <a:rect b="b" l="l" r="r" t="t"/>
            <a:pathLst>
              <a:path extrusionOk="0" h="219075" w="695325">
                <a:moveTo>
                  <a:pt x="0" y="0"/>
                </a:moveTo>
                <a:lnTo>
                  <a:pt x="695325" y="0"/>
                </a:lnTo>
                <a:lnTo>
                  <a:pt x="695325" y="219075"/>
                </a:lnTo>
                <a:lnTo>
                  <a:pt x="0" y="2190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0" name="Google Shape;130;p1"/>
          <p:cNvSpPr/>
          <p:nvPr/>
        </p:nvSpPr>
        <p:spPr>
          <a:xfrm>
            <a:off x="4051363" y="8197596"/>
            <a:ext cx="3555873" cy="768739"/>
          </a:xfrm>
          <a:custGeom>
            <a:rect b="b" l="l" r="r" t="t"/>
            <a:pathLst>
              <a:path extrusionOk="0" h="1457325" w="3486150">
                <a:moveTo>
                  <a:pt x="0" y="0"/>
                </a:moveTo>
                <a:lnTo>
                  <a:pt x="3486150" y="0"/>
                </a:lnTo>
                <a:lnTo>
                  <a:pt x="3486150" y="1457325"/>
                </a:lnTo>
                <a:lnTo>
                  <a:pt x="0" y="14573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1" name="Google Shape;131;p1"/>
          <p:cNvSpPr txBox="1"/>
          <p:nvPr/>
        </p:nvSpPr>
        <p:spPr>
          <a:xfrm>
            <a:off x="11483333" y="3861205"/>
            <a:ext cx="2736000" cy="13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5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911" u="none" cap="none" strike="noStrike">
                <a:solidFill>
                  <a:srgbClr val="000000"/>
                </a:solidFill>
                <a:latin typeface="Rosario"/>
                <a:ea typeface="Rosario"/>
                <a:cs typeface="Rosario"/>
                <a:sym typeface="Rosario"/>
              </a:rPr>
              <a:t>Light golden/reddish-brown color, medium to large frame, smooth hair coat (Gelbvieh)</a:t>
            </a:r>
            <a:endParaRPr/>
          </a:p>
        </p:txBody>
      </p:sp>
      <p:sp>
        <p:nvSpPr>
          <p:cNvPr id="132" name="Google Shape;132;p1"/>
          <p:cNvSpPr txBox="1"/>
          <p:nvPr/>
        </p:nvSpPr>
        <p:spPr>
          <a:xfrm>
            <a:off x="3567532" y="9101622"/>
            <a:ext cx="551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1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3490813" y="9172400"/>
            <a:ext cx="781050" cy="78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g3f3880a95d8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849700" cy="9692499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g3f3880a95d8_0_0"/>
          <p:cNvSpPr txBox="1"/>
          <p:nvPr/>
        </p:nvSpPr>
        <p:spPr>
          <a:xfrm rot="-698986">
            <a:off x="450433" y="458777"/>
            <a:ext cx="3253624" cy="2147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0000"/>
                </a:solidFill>
                <a:latin typeface="Didact Gothic"/>
                <a:ea typeface="Didact Gothic"/>
                <a:cs typeface="Didact Gothic"/>
                <a:sym typeface="Didact Gothic"/>
              </a:rPr>
              <a:t>Answer Key</a:t>
            </a:r>
            <a:endParaRPr sz="4800">
              <a:solidFill>
                <a:srgbClr val="FF0000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40" name="Google Shape;140;g3f3880a95d8_0_0"/>
          <p:cNvSpPr txBox="1"/>
          <p:nvPr/>
        </p:nvSpPr>
        <p:spPr>
          <a:xfrm>
            <a:off x="4023350" y="199900"/>
            <a:ext cx="3530100" cy="353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Resources: </a:t>
            </a:r>
            <a:endParaRPr sz="250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u="sng">
                <a:solidFill>
                  <a:schemeClr val="hlink"/>
                </a:solidFill>
                <a:latin typeface="Didact Gothic"/>
                <a:ea typeface="Didact Gothic"/>
                <a:cs typeface="Didact Gothic"/>
                <a:sym typeface="Didact Gothic"/>
                <a:hlinkClick r:id="rId4"/>
              </a:rPr>
              <a:t>https://afs.mgcafe.uky.edu/extension/4-h-youth/livestock/beef-discovery/breeds</a:t>
            </a:r>
            <a:endParaRPr sz="250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345B2C991A614CAEDFA7F86DD8ABCA" ma:contentTypeVersion="13" ma:contentTypeDescription="Create a new document." ma:contentTypeScope="" ma:versionID="343aaeafb9807094a147b1dd2530ac74">
  <xsd:schema xmlns:xsd="http://www.w3.org/2001/XMLSchema" xmlns:xs="http://www.w3.org/2001/XMLSchema" xmlns:p="http://schemas.microsoft.com/office/2006/metadata/properties" xmlns:ns2="72402bf5-d538-46fc-8ceb-b9fbac7fba5c" xmlns:ns3="c178a390-2c19-4e81-b2fb-a5d3ec97a40d" targetNamespace="http://schemas.microsoft.com/office/2006/metadata/properties" ma:root="true" ma:fieldsID="b969a5d28d62ee618015a4e84ca6b9c9" ns2:_="" ns3:_="">
    <xsd:import namespace="72402bf5-d538-46fc-8ceb-b9fbac7fba5c"/>
    <xsd:import namespace="c178a390-2c19-4e81-b2fb-a5d3ec97a4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02bf5-d538-46fc-8ceb-b9fbac7fba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936f279-d15c-4d9d-a73f-0c5eb6368c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8a390-2c19-4e81-b2fb-a5d3ec97a40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b7abc3b-a83a-4c97-9e00-89e137ec0c4c}" ma:internalName="TaxCatchAll" ma:showField="CatchAllData" ma:web="c178a390-2c19-4e81-b2fb-a5d3ec97a4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8a390-2c19-4e81-b2fb-a5d3ec97a40d" xsi:nil="true"/>
    <lcf76f155ced4ddcb4097134ff3c332f xmlns="72402bf5-d538-46fc-8ceb-b9fbac7fba5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54B4BE0-B5E5-42D4-919F-76710E015DA4}"/>
</file>

<file path=customXml/itemProps2.xml><?xml version="1.0" encoding="utf-8"?>
<ds:datastoreItem xmlns:ds="http://schemas.openxmlformats.org/officeDocument/2006/customXml" ds:itemID="{C7073C37-AC92-4D3F-B163-DDEFE3C0069A}"/>
</file>

<file path=customXml/itemProps3.xml><?xml version="1.0" encoding="utf-8"?>
<ds:datastoreItem xmlns:ds="http://schemas.openxmlformats.org/officeDocument/2006/customXml" ds:itemID="{CBC6F4F2-1039-40DB-9F8E-D2DC998497C8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0x0101000C345B2C991A614CAEDFA7F86DD8ABCA</vt:lpwstr>
  </property>
</Properties>
</file>