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287000" cx="18288000"/>
  <p:notesSz cx="6858000" cy="9144000"/>
  <p:embeddedFontLst>
    <p:embeddedFont>
      <p:font typeface="Atkinson Hyperlegible"/>
      <p:bold r:id="rId15"/>
      <p:boldItalic r:id="rId16"/>
    </p:embeddedFont>
    <p:embeddedFont>
      <p:font typeface="Century Gothic"/>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1" roundtripDataSignature="AMtx7miu6jjtV+CaX5tIeZW+30RJ/oN7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CenturyGothic-bold.fntdata"/><Relationship Id="rId8" Type="http://schemas.openxmlformats.org/officeDocument/2006/relationships/slide" Target="slides/slide3.xml"/><Relationship Id="rId21" Type="http://customschemas.google.com/relationships/presentationmetadata" Target="metadata"/><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font" Target="fonts/CenturyGothic-regular.fntdata"/><Relationship Id="rId7" Type="http://schemas.openxmlformats.org/officeDocument/2006/relationships/slide" Target="slides/slide2.xml"/><Relationship Id="rId20" Type="http://schemas.openxmlformats.org/officeDocument/2006/relationships/font" Target="fonts/CenturyGothic-boldItalic.fntdata"/><Relationship Id="rId2" Type="http://schemas.openxmlformats.org/officeDocument/2006/relationships/viewProps" Target="viewProps.xml"/><Relationship Id="rId16" Type="http://schemas.openxmlformats.org/officeDocument/2006/relationships/font" Target="fonts/AtkinsonHyperlegible-boldItalic.fntdata"/><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24" Type="http://schemas.openxmlformats.org/officeDocument/2006/relationships/customXml" Target="../customXml/item3.xml"/><Relationship Id="rId15" Type="http://schemas.openxmlformats.org/officeDocument/2006/relationships/font" Target="fonts/AtkinsonHyperlegible-bold.fntdata"/><Relationship Id="rId5" Type="http://schemas.openxmlformats.org/officeDocument/2006/relationships/notesMaster" Target="notesMasters/notesMaster1.xml"/><Relationship Id="rId23"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font" Target="fonts/CenturyGothic-italic.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e294aa131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e294aa131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e294aa131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3e294aa1314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e294aa131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3e294aa1314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e294aa131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e294aa1314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ee84c71bc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ee84c71bc3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9"/>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0"/>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8"/>
          <p:cNvSpPr/>
          <p:nvPr>
            <p:ph idx="2" type="pic"/>
          </p:nvPr>
        </p:nvSpPr>
        <p:spPr>
          <a:xfrm>
            <a:off x="1792288" y="612775"/>
            <a:ext cx="5486400" cy="4114800"/>
          </a:xfrm>
          <a:prstGeom prst="rect">
            <a:avLst/>
          </a:prstGeom>
          <a:noFill/>
          <a:ln>
            <a:noFill/>
          </a:ln>
        </p:spPr>
      </p:sp>
      <p:sp>
        <p:nvSpPr>
          <p:cNvPr id="64" name="Google Shape;64;p1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g3e294aa1314_0_0"/>
          <p:cNvPicPr preferRelativeResize="0"/>
          <p:nvPr/>
        </p:nvPicPr>
        <p:blipFill>
          <a:blip r:embed="rId3">
            <a:alphaModFix/>
          </a:blip>
          <a:stretch>
            <a:fillRect/>
          </a:stretch>
        </p:blipFill>
        <p:spPr>
          <a:xfrm>
            <a:off x="0" y="-1679775"/>
            <a:ext cx="18906375" cy="12553850"/>
          </a:xfrm>
          <a:prstGeom prst="rect">
            <a:avLst/>
          </a:prstGeom>
          <a:noFill/>
          <a:ln>
            <a:noFill/>
          </a:ln>
        </p:spPr>
      </p:pic>
      <p:sp>
        <p:nvSpPr>
          <p:cNvPr id="85" name="Google Shape;85;g3e294aa1314_0_0"/>
          <p:cNvSpPr txBox="1"/>
          <p:nvPr/>
        </p:nvSpPr>
        <p:spPr>
          <a:xfrm>
            <a:off x="854650" y="6308100"/>
            <a:ext cx="16870500" cy="3688800"/>
          </a:xfrm>
          <a:prstGeom prst="rect">
            <a:avLst/>
          </a:prstGeom>
          <a:noFill/>
          <a:ln>
            <a:noFill/>
          </a:ln>
        </p:spPr>
        <p:txBody>
          <a:bodyPr anchorCtr="0" anchor="t" bIns="0" lIns="0" spcFirstLastPara="1" rIns="0" wrap="square" tIns="0">
            <a:spAutoFit/>
          </a:bodyPr>
          <a:lstStyle/>
          <a:p>
            <a:pPr indent="0" lvl="0" marL="0" marR="0" rtl="0" algn="r">
              <a:lnSpc>
                <a:spcPct val="91001"/>
              </a:lnSpc>
              <a:spcBef>
                <a:spcPts val="0"/>
              </a:spcBef>
              <a:spcAft>
                <a:spcPts val="0"/>
              </a:spcAft>
              <a:buNone/>
            </a:pPr>
            <a:r>
              <a:rPr b="1" i="0" lang="en-US" sz="10335" u="none" cap="none" strike="noStrike">
                <a:solidFill>
                  <a:srgbClr val="FFFFFF"/>
                </a:solidFill>
                <a:latin typeface="Atkinson Hyperlegible"/>
                <a:ea typeface="Atkinson Hyperlegible"/>
                <a:cs typeface="Atkinson Hyperlegible"/>
                <a:sym typeface="Atkinson Hyperlegible"/>
              </a:rPr>
              <a:t>CATTLE BREED P</a:t>
            </a:r>
            <a:r>
              <a:rPr b="1" lang="en-US" sz="10335">
                <a:solidFill>
                  <a:srgbClr val="FFFFFF"/>
                </a:solidFill>
                <a:latin typeface="Atkinson Hyperlegible"/>
                <a:ea typeface="Atkinson Hyperlegible"/>
                <a:cs typeface="Atkinson Hyperlegible"/>
                <a:sym typeface="Atkinson Hyperlegible"/>
              </a:rPr>
              <a:t>ROFILES</a:t>
            </a:r>
            <a:r>
              <a:rPr b="1" i="0" lang="en-US" sz="10335" u="none" cap="none" strike="noStrike">
                <a:solidFill>
                  <a:srgbClr val="FFFFFF"/>
                </a:solidFill>
                <a:latin typeface="Atkinson Hyperlegible"/>
                <a:ea typeface="Atkinson Hyperlegible"/>
                <a:cs typeface="Atkinson Hyperlegible"/>
                <a:sym typeface="Atkinson Hyperlegible"/>
              </a:rPr>
              <a:t>: </a:t>
            </a:r>
            <a:r>
              <a:rPr b="1" i="0" lang="en-US" sz="8000" u="none" cap="none" strike="noStrike">
                <a:solidFill>
                  <a:srgbClr val="FFFFFF"/>
                </a:solidFill>
                <a:latin typeface="Atkinson Hyperlegible"/>
                <a:ea typeface="Atkinson Hyperlegible"/>
                <a:cs typeface="Atkinson Hyperlegible"/>
                <a:sym typeface="Atkinson Hyperlegible"/>
              </a:rPr>
              <a:t>ORIGINS, TRAITS &amp; IDENTIFICATION</a:t>
            </a:r>
            <a:endParaRPr sz="8000"/>
          </a:p>
        </p:txBody>
      </p:sp>
      <p:pic>
        <p:nvPicPr>
          <p:cNvPr id="86" name="Google Shape;86;g3e294aa1314_0_0" title="NCCA Logo - Trademark Version - (FOR PRINT) (1).png"/>
          <p:cNvPicPr preferRelativeResize="0"/>
          <p:nvPr/>
        </p:nvPicPr>
        <p:blipFill>
          <a:blip r:embed="rId4">
            <a:alphaModFix/>
          </a:blip>
          <a:stretch>
            <a:fillRect/>
          </a:stretch>
        </p:blipFill>
        <p:spPr>
          <a:xfrm>
            <a:off x="398825" y="7903950"/>
            <a:ext cx="2506373" cy="25063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90" name="Shape 90"/>
        <p:cNvGrpSpPr/>
        <p:nvPr/>
      </p:nvGrpSpPr>
      <p:grpSpPr>
        <a:xfrm>
          <a:off x="0" y="0"/>
          <a:ext cx="0" cy="0"/>
          <a:chOff x="0" y="0"/>
          <a:chExt cx="0" cy="0"/>
        </a:xfrm>
      </p:grpSpPr>
      <p:sp>
        <p:nvSpPr>
          <p:cNvPr id="91" name="Google Shape;91;g3e294aa1314_0_8"/>
          <p:cNvSpPr txBox="1"/>
          <p:nvPr/>
        </p:nvSpPr>
        <p:spPr>
          <a:xfrm>
            <a:off x="1028700" y="274575"/>
            <a:ext cx="3765600" cy="369000"/>
          </a:xfrm>
          <a:prstGeom prst="rect">
            <a:avLst/>
          </a:prstGeom>
          <a:noFill/>
          <a:ln>
            <a:noFill/>
          </a:ln>
        </p:spPr>
        <p:txBody>
          <a:bodyPr anchorCtr="0" anchor="t" bIns="0" lIns="0" spcFirstLastPara="1" rIns="0" wrap="square" tIns="0">
            <a:spAutoFit/>
          </a:bodyPr>
          <a:lstStyle/>
          <a:p>
            <a:pPr indent="0" lvl="0" marL="0" marR="0" rtl="0" algn="l">
              <a:lnSpc>
                <a:spcPct val="139991"/>
              </a:lnSpc>
              <a:spcBef>
                <a:spcPts val="0"/>
              </a:spcBef>
              <a:spcAft>
                <a:spcPts val="0"/>
              </a:spcAft>
              <a:buNone/>
            </a:pPr>
            <a:r>
              <a:rPr b="0" i="0" lang="en-US" sz="2398" u="none" cap="none" strike="noStrike">
                <a:solidFill>
                  <a:srgbClr val="FFFFFF"/>
                </a:solidFill>
                <a:latin typeface="Arial"/>
                <a:ea typeface="Arial"/>
                <a:cs typeface="Arial"/>
                <a:sym typeface="Arial"/>
              </a:rPr>
              <a:t>Cattle Breed</a:t>
            </a:r>
            <a:r>
              <a:rPr lang="en-US" sz="2398">
                <a:solidFill>
                  <a:srgbClr val="FFFFFF"/>
                </a:solidFill>
              </a:rPr>
              <a:t> Profiles</a:t>
            </a:r>
            <a:endParaRPr/>
          </a:p>
        </p:txBody>
      </p:sp>
      <p:sp>
        <p:nvSpPr>
          <p:cNvPr id="92" name="Google Shape;92;g3e294aa1314_0_8"/>
          <p:cNvSpPr txBox="1"/>
          <p:nvPr/>
        </p:nvSpPr>
        <p:spPr>
          <a:xfrm>
            <a:off x="7934937" y="643587"/>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ANGUS</a:t>
            </a:r>
            <a:endParaRPr/>
          </a:p>
        </p:txBody>
      </p:sp>
      <p:sp>
        <p:nvSpPr>
          <p:cNvPr id="93" name="Google Shape;93;g3e294aa1314_0_8"/>
          <p:cNvSpPr txBox="1"/>
          <p:nvPr/>
        </p:nvSpPr>
        <p:spPr>
          <a:xfrm>
            <a:off x="416902" y="7906225"/>
            <a:ext cx="68295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Solid black (or red). The black coloring is the most recognizable feature of this breed, giving them a sleek, uniform appearance.</a:t>
            </a:r>
            <a:endParaRPr sz="2000"/>
          </a:p>
        </p:txBody>
      </p:sp>
      <p:sp>
        <p:nvSpPr>
          <p:cNvPr id="94" name="Google Shape;94;g3e294aa1314_0_8"/>
          <p:cNvSpPr txBox="1"/>
          <p:nvPr/>
        </p:nvSpPr>
        <p:spPr>
          <a:xfrm>
            <a:off x="416893" y="725317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Color</a:t>
            </a:r>
            <a:endParaRPr/>
          </a:p>
        </p:txBody>
      </p:sp>
      <p:sp>
        <p:nvSpPr>
          <p:cNvPr id="95" name="Google Shape;95;g3e294aa1314_0_8"/>
          <p:cNvSpPr txBox="1"/>
          <p:nvPr/>
        </p:nvSpPr>
        <p:spPr>
          <a:xfrm>
            <a:off x="416902" y="5677275"/>
            <a:ext cx="66288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Known for high-quality marbling, producing tender and flavorful beef. Naturally polled (no horns). Highly adaptable to many climates.</a:t>
            </a:r>
            <a:endParaRPr sz="2000"/>
          </a:p>
        </p:txBody>
      </p:sp>
      <p:sp>
        <p:nvSpPr>
          <p:cNvPr id="96" name="Google Shape;96;g3e294aa1314_0_8"/>
          <p:cNvSpPr txBox="1"/>
          <p:nvPr/>
        </p:nvSpPr>
        <p:spPr>
          <a:xfrm>
            <a:off x="416893" y="5091519"/>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97" name="Google Shape;97;g3e294aa1314_0_8"/>
          <p:cNvSpPr txBox="1"/>
          <p:nvPr/>
        </p:nvSpPr>
        <p:spPr>
          <a:xfrm>
            <a:off x="416902" y="2428875"/>
            <a:ext cx="6829500" cy="24615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Aberdeenshire and Angus counties, Scotland. Avg Weight: Cows 1,150-1,250 lbs, Bulls 1,800-2,200 lbs. Trivia: The modern American Angus dynasty began in 1873 when George Grant brought four black Angus bulls to Victoria, Kansas, causing a stir at a livestock exposition dominated by horned breeds.</a:t>
            </a:r>
            <a:endParaRPr sz="2200"/>
          </a:p>
        </p:txBody>
      </p:sp>
      <p:sp>
        <p:nvSpPr>
          <p:cNvPr id="98" name="Google Shape;98;g3e294aa1314_0_8"/>
          <p:cNvSpPr txBox="1"/>
          <p:nvPr/>
        </p:nvSpPr>
        <p:spPr>
          <a:xfrm>
            <a:off x="416893" y="181936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99" name="Google Shape;99;g3e294aa1314_0_8"/>
          <p:cNvSpPr txBox="1"/>
          <p:nvPr/>
        </p:nvSpPr>
        <p:spPr>
          <a:xfrm>
            <a:off x="7934893" y="7847868"/>
            <a:ext cx="5438700" cy="12861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200" u="none" cap="none" strike="noStrike">
                <a:solidFill>
                  <a:srgbClr val="FFFFFF"/>
                </a:solidFill>
                <a:latin typeface="Arial"/>
                <a:ea typeface="Arial"/>
                <a:cs typeface="Arial"/>
                <a:sym typeface="Arial"/>
              </a:rPr>
              <a:t>Solid black body</a:t>
            </a:r>
            <a:endParaRPr sz="2400"/>
          </a:p>
          <a:p>
            <a:pPr indent="0" lvl="0" marL="0" marR="0" rtl="0" algn="l">
              <a:lnSpc>
                <a:spcPct val="139916"/>
              </a:lnSpc>
              <a:spcBef>
                <a:spcPts val="0"/>
              </a:spcBef>
              <a:spcAft>
                <a:spcPts val="0"/>
              </a:spcAft>
              <a:buNone/>
            </a:pPr>
            <a:r>
              <a:rPr b="0" i="0" lang="en-US" sz="2200" u="none" cap="none" strike="noStrike">
                <a:solidFill>
                  <a:srgbClr val="FFFFFF"/>
                </a:solidFill>
                <a:latin typeface="Arial"/>
                <a:ea typeface="Arial"/>
                <a:cs typeface="Arial"/>
                <a:sym typeface="Arial"/>
              </a:rPr>
              <a:t>No horns</a:t>
            </a:r>
            <a:endParaRPr sz="2400"/>
          </a:p>
          <a:p>
            <a:pPr indent="0" lvl="0" marL="0" marR="0" rtl="0" algn="l">
              <a:lnSpc>
                <a:spcPct val="139916"/>
              </a:lnSpc>
              <a:spcBef>
                <a:spcPts val="0"/>
              </a:spcBef>
              <a:spcAft>
                <a:spcPts val="0"/>
              </a:spcAft>
              <a:buNone/>
            </a:pPr>
            <a:r>
              <a:rPr b="0" i="0" lang="en-US" sz="2200" u="none" cap="none" strike="noStrike">
                <a:solidFill>
                  <a:srgbClr val="FFFFFF"/>
                </a:solidFill>
                <a:latin typeface="Arial"/>
                <a:ea typeface="Arial"/>
                <a:cs typeface="Arial"/>
                <a:sym typeface="Arial"/>
              </a:rPr>
              <a:t>Smooth, uniform build</a:t>
            </a:r>
            <a:endParaRPr sz="2400"/>
          </a:p>
        </p:txBody>
      </p:sp>
      <p:sp>
        <p:nvSpPr>
          <p:cNvPr id="100" name="Google Shape;100;g3e294aa1314_0_8"/>
          <p:cNvSpPr txBox="1"/>
          <p:nvPr/>
        </p:nvSpPr>
        <p:spPr>
          <a:xfrm>
            <a:off x="7934918" y="7253183"/>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I</a:t>
            </a:r>
            <a:r>
              <a:rPr lang="en-US" sz="2498">
                <a:solidFill>
                  <a:srgbClr val="FFFFFF"/>
                </a:solidFill>
              </a:rPr>
              <a:t>dentification</a:t>
            </a:r>
            <a:endParaRPr/>
          </a:p>
        </p:txBody>
      </p:sp>
      <p:pic>
        <p:nvPicPr>
          <p:cNvPr id="101" name="Google Shape;101;g3e294aa1314_0_8" title="Brangus Calf.jpg"/>
          <p:cNvPicPr preferRelativeResize="0"/>
          <p:nvPr/>
        </p:nvPicPr>
        <p:blipFill>
          <a:blip r:embed="rId3">
            <a:alphaModFix/>
          </a:blip>
          <a:stretch>
            <a:fillRect/>
          </a:stretch>
        </p:blipFill>
        <p:spPr>
          <a:xfrm>
            <a:off x="7934927" y="1734387"/>
            <a:ext cx="8051558" cy="53663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05" name="Shape 105"/>
        <p:cNvGrpSpPr/>
        <p:nvPr/>
      </p:nvGrpSpPr>
      <p:grpSpPr>
        <a:xfrm>
          <a:off x="0" y="0"/>
          <a:ext cx="0" cy="0"/>
          <a:chOff x="0" y="0"/>
          <a:chExt cx="0" cy="0"/>
        </a:xfrm>
      </p:grpSpPr>
      <p:sp>
        <p:nvSpPr>
          <p:cNvPr id="106" name="Google Shape;106;g3e294aa1314_0_22"/>
          <p:cNvSpPr txBox="1"/>
          <p:nvPr/>
        </p:nvSpPr>
        <p:spPr>
          <a:xfrm>
            <a:off x="1028700" y="274575"/>
            <a:ext cx="3796800" cy="885900"/>
          </a:xfrm>
          <a:prstGeom prst="rect">
            <a:avLst/>
          </a:prstGeom>
          <a:noFill/>
          <a:ln>
            <a:noFill/>
          </a:ln>
        </p:spPr>
        <p:txBody>
          <a:bodyPr anchorCtr="0" anchor="t" bIns="0" lIns="0" spcFirstLastPara="1" rIns="0" wrap="square" tIns="0">
            <a:spAutoFit/>
          </a:bodyPr>
          <a:lstStyle/>
          <a:p>
            <a:pPr indent="0" lvl="0" marL="0" rtl="0" algn="l">
              <a:lnSpc>
                <a:spcPct val="139991"/>
              </a:lnSpc>
              <a:spcBef>
                <a:spcPts val="0"/>
              </a:spcBef>
              <a:spcAft>
                <a:spcPts val="0"/>
              </a:spcAft>
              <a:buClr>
                <a:schemeClr val="dk1"/>
              </a:buClr>
              <a:buFont typeface="Arial"/>
              <a:buNone/>
            </a:pPr>
            <a:r>
              <a:rPr lang="en-US" sz="2398">
                <a:solidFill>
                  <a:schemeClr val="lt1"/>
                </a:solidFill>
              </a:rPr>
              <a:t>Cattle Breed Profiles</a:t>
            </a:r>
            <a:endParaRPr>
              <a:solidFill>
                <a:schemeClr val="dk1"/>
              </a:solidFill>
            </a:endParaRPr>
          </a:p>
          <a:p>
            <a:pPr indent="0" lvl="0" marL="0" marR="0" rtl="0" algn="l">
              <a:lnSpc>
                <a:spcPct val="139991"/>
              </a:lnSpc>
              <a:spcBef>
                <a:spcPts val="0"/>
              </a:spcBef>
              <a:spcAft>
                <a:spcPts val="0"/>
              </a:spcAft>
              <a:buNone/>
            </a:pPr>
            <a:r>
              <a:t/>
            </a:r>
            <a:endParaRPr sz="2398">
              <a:solidFill>
                <a:srgbClr val="FFFFFF"/>
              </a:solidFill>
            </a:endParaRPr>
          </a:p>
        </p:txBody>
      </p:sp>
      <p:sp>
        <p:nvSpPr>
          <p:cNvPr id="107" name="Google Shape;107;g3e294aa1314_0_22"/>
          <p:cNvSpPr txBox="1"/>
          <p:nvPr/>
        </p:nvSpPr>
        <p:spPr>
          <a:xfrm>
            <a:off x="7934937" y="1387762"/>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HEREFORD</a:t>
            </a:r>
            <a:endParaRPr/>
          </a:p>
        </p:txBody>
      </p:sp>
      <p:sp>
        <p:nvSpPr>
          <p:cNvPr id="108" name="Google Shape;108;g3e294aa1314_0_22"/>
          <p:cNvSpPr txBox="1"/>
          <p:nvPr/>
        </p:nvSpPr>
        <p:spPr>
          <a:xfrm>
            <a:off x="588176" y="8256725"/>
            <a:ext cx="66762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Distinctive red body with white face. White markings extend to underside and legs, creating their signature appearance.</a:t>
            </a:r>
            <a:endParaRPr sz="2000"/>
          </a:p>
        </p:txBody>
      </p:sp>
      <p:sp>
        <p:nvSpPr>
          <p:cNvPr id="109" name="Google Shape;109;g3e294aa1314_0_22"/>
          <p:cNvSpPr txBox="1"/>
          <p:nvPr/>
        </p:nvSpPr>
        <p:spPr>
          <a:xfrm>
            <a:off x="588168" y="7715801"/>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Coloring</a:t>
            </a:r>
            <a:endParaRPr/>
          </a:p>
        </p:txBody>
      </p:sp>
      <p:sp>
        <p:nvSpPr>
          <p:cNvPr id="110" name="Google Shape;110;g3e294aa1314_0_22"/>
          <p:cNvSpPr txBox="1"/>
          <p:nvPr/>
        </p:nvSpPr>
        <p:spPr>
          <a:xfrm>
            <a:off x="588202" y="6109963"/>
            <a:ext cx="66762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Very hardy and adaptable to diverse climates. Known for calm, docile temperament making them easy to handle. Efficient grazers that thrive on pasture.</a:t>
            </a:r>
            <a:endParaRPr sz="2000"/>
          </a:p>
        </p:txBody>
      </p:sp>
      <p:sp>
        <p:nvSpPr>
          <p:cNvPr id="111" name="Google Shape;111;g3e294aa1314_0_22"/>
          <p:cNvSpPr txBox="1"/>
          <p:nvPr/>
        </p:nvSpPr>
        <p:spPr>
          <a:xfrm>
            <a:off x="588168" y="542898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12" name="Google Shape;112;g3e294aa1314_0_22"/>
          <p:cNvSpPr txBox="1"/>
          <p:nvPr/>
        </p:nvSpPr>
        <p:spPr>
          <a:xfrm>
            <a:off x="588199" y="2195525"/>
            <a:ext cx="6676200" cy="28923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Herefordshire, England, dating back to the mid-18th century. Avg Weight: Cows 1,200-1,400 lbs, Bulls 2,000-2,200 lbs. Trivia: Originally bred to produce efficient beef during the British Industrial Revolution. Henry Clay imported the first Herefords to the U.S. in 1817. The Polled variant was engineered in America in 1901 by Iowa breeder Warren Gammon.</a:t>
            </a:r>
            <a:endParaRPr sz="2000"/>
          </a:p>
        </p:txBody>
      </p:sp>
      <p:sp>
        <p:nvSpPr>
          <p:cNvPr id="113" name="Google Shape;113;g3e294aa1314_0_22"/>
          <p:cNvSpPr txBox="1"/>
          <p:nvPr/>
        </p:nvSpPr>
        <p:spPr>
          <a:xfrm>
            <a:off x="588193" y="160238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14" name="Google Shape;114;g3e294aa1314_0_22"/>
          <p:cNvSpPr txBox="1"/>
          <p:nvPr/>
        </p:nvSpPr>
        <p:spPr>
          <a:xfrm>
            <a:off x="7934918" y="8379718"/>
            <a:ext cx="54387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0" u="none" cap="none" strike="noStrike">
                <a:solidFill>
                  <a:srgbClr val="FFFFFF"/>
                </a:solidFill>
                <a:latin typeface="Arial"/>
                <a:ea typeface="Arial"/>
                <a:cs typeface="Arial"/>
                <a:sym typeface="Arial"/>
              </a:rPr>
              <a:t> </a:t>
            </a:r>
            <a:r>
              <a:rPr b="0" i="0" lang="en-US" sz="2000" u="none" cap="none" strike="noStrike">
                <a:solidFill>
                  <a:srgbClr val="FFFFFF"/>
                </a:solidFill>
                <a:latin typeface="Arial"/>
                <a:ea typeface="Arial"/>
                <a:cs typeface="Arial"/>
                <a:sym typeface="Arial"/>
              </a:rPr>
              <a:t>White face</a:t>
            </a:r>
            <a:endParaRPr sz="2000"/>
          </a:p>
          <a:p>
            <a:pPr indent="0" lvl="0" marL="0" marR="0" rtl="0" algn="l">
              <a:lnSpc>
                <a:spcPct val="100000"/>
              </a:lnSpc>
              <a:spcBef>
                <a:spcPts val="0"/>
              </a:spcBef>
              <a:spcAft>
                <a:spcPts val="0"/>
              </a:spcAft>
              <a:buNone/>
            </a:pPr>
            <a:r>
              <a:rPr b="0" i="0" lang="en-US" sz="2000" u="none" cap="none" strike="noStrike">
                <a:solidFill>
                  <a:srgbClr val="FFFFFF"/>
                </a:solidFill>
                <a:latin typeface="Arial"/>
                <a:ea typeface="Arial"/>
                <a:cs typeface="Arial"/>
                <a:sym typeface="Arial"/>
              </a:rPr>
              <a:t>Red body</a:t>
            </a:r>
            <a:endParaRPr sz="2000"/>
          </a:p>
          <a:p>
            <a:pPr indent="0" lvl="0" marL="0" marR="0" rtl="0" algn="l">
              <a:lnSpc>
                <a:spcPct val="100000"/>
              </a:lnSpc>
              <a:spcBef>
                <a:spcPts val="0"/>
              </a:spcBef>
              <a:spcAft>
                <a:spcPts val="0"/>
              </a:spcAft>
              <a:buNone/>
            </a:pPr>
            <a:r>
              <a:rPr b="0" i="0" lang="en-US" sz="2000" u="none" cap="none" strike="noStrike">
                <a:solidFill>
                  <a:srgbClr val="FFFFFF"/>
                </a:solidFill>
                <a:latin typeface="Arial"/>
                <a:ea typeface="Arial"/>
                <a:cs typeface="Arial"/>
                <a:sym typeface="Arial"/>
              </a:rPr>
              <a:t>White underside and legs</a:t>
            </a:r>
            <a:endParaRPr sz="2000"/>
          </a:p>
        </p:txBody>
      </p:sp>
      <p:sp>
        <p:nvSpPr>
          <p:cNvPr id="115" name="Google Shape;115;g3e294aa1314_0_22"/>
          <p:cNvSpPr txBox="1"/>
          <p:nvPr/>
        </p:nvSpPr>
        <p:spPr>
          <a:xfrm>
            <a:off x="7934918" y="7933583"/>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I</a:t>
            </a:r>
            <a:r>
              <a:rPr lang="en-US" sz="2498">
                <a:solidFill>
                  <a:srgbClr val="FFFFFF"/>
                </a:solidFill>
              </a:rPr>
              <a:t>dentification</a:t>
            </a:r>
            <a:endParaRPr/>
          </a:p>
        </p:txBody>
      </p:sp>
      <p:pic>
        <p:nvPicPr>
          <p:cNvPr id="116" name="Google Shape;116;g3e294aa1314_0_22"/>
          <p:cNvPicPr preferRelativeResize="0"/>
          <p:nvPr/>
        </p:nvPicPr>
        <p:blipFill>
          <a:blip r:embed="rId3">
            <a:alphaModFix/>
          </a:blip>
          <a:stretch>
            <a:fillRect/>
          </a:stretch>
        </p:blipFill>
        <p:spPr>
          <a:xfrm>
            <a:off x="7934927" y="2586699"/>
            <a:ext cx="7620000" cy="508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20" name="Shape 120"/>
        <p:cNvGrpSpPr/>
        <p:nvPr/>
      </p:nvGrpSpPr>
      <p:grpSpPr>
        <a:xfrm>
          <a:off x="0" y="0"/>
          <a:ext cx="0" cy="0"/>
          <a:chOff x="0" y="0"/>
          <a:chExt cx="0" cy="0"/>
        </a:xfrm>
      </p:grpSpPr>
      <p:sp>
        <p:nvSpPr>
          <p:cNvPr id="121" name="Google Shape;121;g3e294aa1314_0_36"/>
          <p:cNvSpPr txBox="1"/>
          <p:nvPr/>
        </p:nvSpPr>
        <p:spPr>
          <a:xfrm>
            <a:off x="1028700" y="274576"/>
            <a:ext cx="4109700" cy="885900"/>
          </a:xfrm>
          <a:prstGeom prst="rect">
            <a:avLst/>
          </a:prstGeom>
          <a:noFill/>
          <a:ln>
            <a:noFill/>
          </a:ln>
        </p:spPr>
        <p:txBody>
          <a:bodyPr anchorCtr="0" anchor="t" bIns="0" lIns="0" spcFirstLastPara="1" rIns="0" wrap="square" tIns="0">
            <a:spAutoFit/>
          </a:bodyPr>
          <a:lstStyle/>
          <a:p>
            <a:pPr indent="0" lvl="0" marL="0" rtl="0" algn="l">
              <a:lnSpc>
                <a:spcPct val="139991"/>
              </a:lnSpc>
              <a:spcBef>
                <a:spcPts val="0"/>
              </a:spcBef>
              <a:spcAft>
                <a:spcPts val="0"/>
              </a:spcAft>
              <a:buClr>
                <a:schemeClr val="dk1"/>
              </a:buClr>
              <a:buFont typeface="Arial"/>
              <a:buNone/>
            </a:pPr>
            <a:r>
              <a:rPr lang="en-US" sz="2398">
                <a:solidFill>
                  <a:schemeClr val="lt1"/>
                </a:solidFill>
              </a:rPr>
              <a:t>Cattle Breed Profiles</a:t>
            </a:r>
            <a:endParaRPr>
              <a:solidFill>
                <a:schemeClr val="dk1"/>
              </a:solidFill>
            </a:endParaRPr>
          </a:p>
          <a:p>
            <a:pPr indent="0" lvl="0" marL="0" marR="0" rtl="0" algn="l">
              <a:lnSpc>
                <a:spcPct val="139991"/>
              </a:lnSpc>
              <a:spcBef>
                <a:spcPts val="0"/>
              </a:spcBef>
              <a:spcAft>
                <a:spcPts val="0"/>
              </a:spcAft>
              <a:buNone/>
            </a:pPr>
            <a:r>
              <a:t/>
            </a:r>
            <a:endParaRPr sz="2398">
              <a:solidFill>
                <a:srgbClr val="FFFFFF"/>
              </a:solidFill>
            </a:endParaRPr>
          </a:p>
        </p:txBody>
      </p:sp>
      <p:sp>
        <p:nvSpPr>
          <p:cNvPr id="122" name="Google Shape;122;g3e294aa1314_0_36"/>
          <p:cNvSpPr txBox="1"/>
          <p:nvPr/>
        </p:nvSpPr>
        <p:spPr>
          <a:xfrm>
            <a:off x="7934937" y="868462"/>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CHAROLAIS</a:t>
            </a:r>
            <a:endParaRPr/>
          </a:p>
        </p:txBody>
      </p:sp>
      <p:sp>
        <p:nvSpPr>
          <p:cNvPr id="123" name="Google Shape;123;g3e294aa1314_0_36"/>
          <p:cNvSpPr txBox="1"/>
          <p:nvPr/>
        </p:nvSpPr>
        <p:spPr>
          <a:xfrm>
            <a:off x="7934918" y="8031886"/>
            <a:ext cx="5438700" cy="7017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1200" u="none" cap="none" strike="noStrike">
                <a:solidFill>
                  <a:srgbClr val="FFFFFF"/>
                </a:solidFill>
                <a:latin typeface="Arial"/>
                <a:ea typeface="Arial"/>
                <a:cs typeface="Arial"/>
                <a:sym typeface="Arial"/>
              </a:rPr>
              <a:t>Light cream/white coat</a:t>
            </a:r>
            <a:endParaRPr/>
          </a:p>
          <a:p>
            <a:pPr indent="0" lvl="0" marL="0" marR="0" rtl="0" algn="l">
              <a:lnSpc>
                <a:spcPct val="139916"/>
              </a:lnSpc>
              <a:spcBef>
                <a:spcPts val="0"/>
              </a:spcBef>
              <a:spcAft>
                <a:spcPts val="0"/>
              </a:spcAft>
              <a:buNone/>
            </a:pPr>
            <a:r>
              <a:rPr b="0" i="0" lang="en-US" sz="1200" u="none" cap="none" strike="noStrike">
                <a:solidFill>
                  <a:srgbClr val="FFFFFF"/>
                </a:solidFill>
                <a:latin typeface="Arial"/>
                <a:ea typeface="Arial"/>
                <a:cs typeface="Arial"/>
                <a:sym typeface="Arial"/>
              </a:rPr>
              <a:t>Very large, muscular body</a:t>
            </a:r>
            <a:endParaRPr/>
          </a:p>
          <a:p>
            <a:pPr indent="0" lvl="0" marL="0" marR="0" rtl="0" algn="l">
              <a:lnSpc>
                <a:spcPct val="139916"/>
              </a:lnSpc>
              <a:spcBef>
                <a:spcPts val="0"/>
              </a:spcBef>
              <a:spcAft>
                <a:spcPts val="0"/>
              </a:spcAft>
              <a:buNone/>
            </a:pPr>
            <a:r>
              <a:rPr b="0" i="0" lang="en-US" sz="1200" u="none" cap="none" strike="noStrike">
                <a:solidFill>
                  <a:srgbClr val="FFFFFF"/>
                </a:solidFill>
                <a:latin typeface="Arial"/>
                <a:ea typeface="Arial"/>
                <a:cs typeface="Arial"/>
                <a:sym typeface="Arial"/>
              </a:rPr>
              <a:t>Broad chest and hindquarters</a:t>
            </a:r>
            <a:endParaRPr/>
          </a:p>
        </p:txBody>
      </p:sp>
      <p:sp>
        <p:nvSpPr>
          <p:cNvPr id="124" name="Google Shape;124;g3e294aa1314_0_36"/>
          <p:cNvSpPr txBox="1"/>
          <p:nvPr/>
        </p:nvSpPr>
        <p:spPr>
          <a:xfrm>
            <a:off x="7934918" y="740072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Identification</a:t>
            </a:r>
            <a:endParaRPr/>
          </a:p>
        </p:txBody>
      </p:sp>
      <p:sp>
        <p:nvSpPr>
          <p:cNvPr id="125" name="Google Shape;125;g3e294aa1314_0_36"/>
          <p:cNvSpPr txBox="1"/>
          <p:nvPr/>
        </p:nvSpPr>
        <p:spPr>
          <a:xfrm>
            <a:off x="650751" y="6081450"/>
            <a:ext cx="63948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Large frame and fast growth rate. Produces lean, muscular meat with heavy muscling. White or cream colored coat makes them easily recognizable.</a:t>
            </a:r>
            <a:endParaRPr sz="2000"/>
          </a:p>
        </p:txBody>
      </p:sp>
      <p:sp>
        <p:nvSpPr>
          <p:cNvPr id="126" name="Google Shape;126;g3e294aa1314_0_36"/>
          <p:cNvSpPr txBox="1"/>
          <p:nvPr/>
        </p:nvSpPr>
        <p:spPr>
          <a:xfrm>
            <a:off x="650743" y="551733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27" name="Google Shape;127;g3e294aa1314_0_36"/>
          <p:cNvSpPr txBox="1"/>
          <p:nvPr/>
        </p:nvSpPr>
        <p:spPr>
          <a:xfrm>
            <a:off x="650751" y="1892750"/>
            <a:ext cx="6394800" cy="28923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The Charolles region of France. Avg Weight: Cows 1,250-1,600 lbs, Bulls 2,000-2,500 lbs. Trivia: French law protected Charolais genetics for centuries, strictly prohibiting crossbreeding. They didn't arrive in North America until after WWI, when Mexican general Lazaro Cardenas imported a small selection to his private ranch in 1930.</a:t>
            </a:r>
            <a:endParaRPr sz="2000"/>
          </a:p>
        </p:txBody>
      </p:sp>
      <p:sp>
        <p:nvSpPr>
          <p:cNvPr id="128" name="Google Shape;128;g3e294aa1314_0_36"/>
          <p:cNvSpPr txBox="1"/>
          <p:nvPr/>
        </p:nvSpPr>
        <p:spPr>
          <a:xfrm>
            <a:off x="650743" y="129776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29" name="Google Shape;129;g3e294aa1314_0_36"/>
          <p:cNvSpPr txBox="1"/>
          <p:nvPr/>
        </p:nvSpPr>
        <p:spPr>
          <a:xfrm>
            <a:off x="650743" y="7430368"/>
            <a:ext cx="5438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Frequently used as terminal sires in crossbreeding programs to improve carcass size, muscling, and lean meat yield in offspring.</a:t>
            </a:r>
            <a:endParaRPr sz="2000"/>
          </a:p>
        </p:txBody>
      </p:sp>
      <p:pic>
        <p:nvPicPr>
          <p:cNvPr id="130" name="Google Shape;130;g3e294aa1314_0_36" title="charolaise.JPG"/>
          <p:cNvPicPr preferRelativeResize="0"/>
          <p:nvPr/>
        </p:nvPicPr>
        <p:blipFill>
          <a:blip r:embed="rId3">
            <a:alphaModFix/>
          </a:blip>
          <a:stretch>
            <a:fillRect/>
          </a:stretch>
        </p:blipFill>
        <p:spPr>
          <a:xfrm>
            <a:off x="7934925" y="1950647"/>
            <a:ext cx="7835915" cy="52035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34" name="Shape 134"/>
        <p:cNvGrpSpPr/>
        <p:nvPr/>
      </p:nvGrpSpPr>
      <p:grpSpPr>
        <a:xfrm>
          <a:off x="0" y="0"/>
          <a:ext cx="0" cy="0"/>
          <a:chOff x="0" y="0"/>
          <a:chExt cx="0" cy="0"/>
        </a:xfrm>
      </p:grpSpPr>
      <p:sp>
        <p:nvSpPr>
          <p:cNvPr id="135" name="Google Shape;135;p5"/>
          <p:cNvSpPr txBox="1"/>
          <p:nvPr/>
        </p:nvSpPr>
        <p:spPr>
          <a:xfrm>
            <a:off x="7934937" y="1135362"/>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BRAHMAN</a:t>
            </a:r>
            <a:endParaRPr/>
          </a:p>
        </p:txBody>
      </p:sp>
      <p:sp>
        <p:nvSpPr>
          <p:cNvPr id="136" name="Google Shape;136;p5"/>
          <p:cNvSpPr txBox="1"/>
          <p:nvPr/>
        </p:nvSpPr>
        <p:spPr>
          <a:xfrm>
            <a:off x="962076" y="7377125"/>
            <a:ext cx="6407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Gray to red coloring. Known for exceptional adaptability to tropical and subtropical environments. Their loose, thick skin helps regulate body temperature.</a:t>
            </a:r>
            <a:endParaRPr sz="2000"/>
          </a:p>
        </p:txBody>
      </p:sp>
      <p:sp>
        <p:nvSpPr>
          <p:cNvPr id="137" name="Google Shape;137;p5"/>
          <p:cNvSpPr txBox="1"/>
          <p:nvPr/>
        </p:nvSpPr>
        <p:spPr>
          <a:xfrm>
            <a:off x="962068" y="692477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Characteristics</a:t>
            </a:r>
            <a:endParaRPr/>
          </a:p>
        </p:txBody>
      </p:sp>
      <p:sp>
        <p:nvSpPr>
          <p:cNvPr id="138" name="Google Shape;138;p5"/>
          <p:cNvSpPr txBox="1"/>
          <p:nvPr/>
        </p:nvSpPr>
        <p:spPr>
          <a:xfrm>
            <a:off x="962075" y="5370075"/>
            <a:ext cx="57774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 Extremely heat and insect resistant</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 Distinct hump and loose skin</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 Strong disease resistance</a:t>
            </a:r>
            <a:endParaRPr sz="2000"/>
          </a:p>
        </p:txBody>
      </p:sp>
      <p:sp>
        <p:nvSpPr>
          <p:cNvPr id="139" name="Google Shape;139;p5"/>
          <p:cNvSpPr txBox="1"/>
          <p:nvPr/>
        </p:nvSpPr>
        <p:spPr>
          <a:xfrm>
            <a:off x="962068" y="498548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40" name="Google Shape;140;p5"/>
          <p:cNvSpPr txBox="1"/>
          <p:nvPr/>
        </p:nvSpPr>
        <p:spPr>
          <a:xfrm>
            <a:off x="962076" y="2428875"/>
            <a:ext cx="6284100" cy="20307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India. Ideal for hot, humid climates; common in southern U.S. Trivia: For hundreds of years, Wagyu and other Asian cattle like Brahman were used as draft animals. Brahman cattle are frequently crossbred to improve heat tolerance and durability in other breeds.</a:t>
            </a:r>
            <a:endParaRPr sz="2000"/>
          </a:p>
        </p:txBody>
      </p:sp>
      <p:sp>
        <p:nvSpPr>
          <p:cNvPr id="141" name="Google Shape;141;p5"/>
          <p:cNvSpPr txBox="1"/>
          <p:nvPr/>
        </p:nvSpPr>
        <p:spPr>
          <a:xfrm>
            <a:off x="962068" y="197073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42" name="Google Shape;142;p5"/>
          <p:cNvSpPr txBox="1"/>
          <p:nvPr/>
        </p:nvSpPr>
        <p:spPr>
          <a:xfrm>
            <a:off x="7934925" y="7761729"/>
            <a:ext cx="5438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Large hump on shoulders</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Droopy ears</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Loose skin</a:t>
            </a:r>
            <a:endParaRPr sz="2000"/>
          </a:p>
        </p:txBody>
      </p:sp>
      <p:sp>
        <p:nvSpPr>
          <p:cNvPr id="143" name="Google Shape;143;p5"/>
          <p:cNvSpPr txBox="1"/>
          <p:nvPr/>
        </p:nvSpPr>
        <p:spPr>
          <a:xfrm>
            <a:off x="7934918" y="7377133"/>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lang="en-US" sz="2498">
                <a:solidFill>
                  <a:srgbClr val="FFFFFF"/>
                </a:solidFill>
              </a:rPr>
              <a:t>Identification</a:t>
            </a:r>
            <a:endParaRPr/>
          </a:p>
        </p:txBody>
      </p:sp>
      <p:sp>
        <p:nvSpPr>
          <p:cNvPr id="144" name="Google Shape;144;p5"/>
          <p:cNvSpPr txBox="1"/>
          <p:nvPr/>
        </p:nvSpPr>
        <p:spPr>
          <a:xfrm>
            <a:off x="838725" y="172675"/>
            <a:ext cx="3000000" cy="553800"/>
          </a:xfrm>
          <a:prstGeom prst="rect">
            <a:avLst/>
          </a:prstGeom>
          <a:noFill/>
          <a:ln>
            <a:noFill/>
          </a:ln>
        </p:spPr>
        <p:txBody>
          <a:bodyPr anchorCtr="0" anchor="t" bIns="91425" lIns="91425" spcFirstLastPara="1" rIns="91425" wrap="square" tIns="91425">
            <a:spAutoFit/>
          </a:bodyPr>
          <a:lstStyle/>
          <a:p>
            <a:pPr indent="0" lvl="0" marL="0" rtl="0" algn="l">
              <a:lnSpc>
                <a:spcPct val="139991"/>
              </a:lnSpc>
              <a:spcBef>
                <a:spcPts val="0"/>
              </a:spcBef>
              <a:spcAft>
                <a:spcPts val="0"/>
              </a:spcAft>
              <a:buNone/>
            </a:pPr>
            <a:r>
              <a:rPr lang="en-US" sz="2398">
                <a:solidFill>
                  <a:schemeClr val="lt1"/>
                </a:solidFill>
              </a:rPr>
              <a:t>Cattle Breed Profiles</a:t>
            </a:r>
            <a:endParaRPr>
              <a:solidFill>
                <a:schemeClr val="dk1"/>
              </a:solidFill>
            </a:endParaRPr>
          </a:p>
        </p:txBody>
      </p:sp>
      <p:pic>
        <p:nvPicPr>
          <p:cNvPr id="145" name="Google Shape;145;p5" title="shutterstock_113396608.jpg"/>
          <p:cNvPicPr preferRelativeResize="0"/>
          <p:nvPr/>
        </p:nvPicPr>
        <p:blipFill>
          <a:blip r:embed="rId3">
            <a:alphaModFix/>
          </a:blip>
          <a:stretch>
            <a:fillRect/>
          </a:stretch>
        </p:blipFill>
        <p:spPr>
          <a:xfrm>
            <a:off x="7934926" y="2226162"/>
            <a:ext cx="7576405" cy="499857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49" name="Shape 149"/>
        <p:cNvGrpSpPr/>
        <p:nvPr/>
      </p:nvGrpSpPr>
      <p:grpSpPr>
        <a:xfrm>
          <a:off x="0" y="0"/>
          <a:ext cx="0" cy="0"/>
          <a:chOff x="0" y="0"/>
          <a:chExt cx="0" cy="0"/>
        </a:xfrm>
      </p:grpSpPr>
      <p:sp>
        <p:nvSpPr>
          <p:cNvPr id="150" name="Google Shape;150;p6"/>
          <p:cNvSpPr txBox="1"/>
          <p:nvPr/>
        </p:nvSpPr>
        <p:spPr>
          <a:xfrm>
            <a:off x="1028700" y="274575"/>
            <a:ext cx="3910200" cy="885900"/>
          </a:xfrm>
          <a:prstGeom prst="rect">
            <a:avLst/>
          </a:prstGeom>
          <a:noFill/>
          <a:ln>
            <a:noFill/>
          </a:ln>
        </p:spPr>
        <p:txBody>
          <a:bodyPr anchorCtr="0" anchor="t" bIns="0" lIns="0" spcFirstLastPara="1" rIns="0" wrap="square" tIns="0">
            <a:spAutoFit/>
          </a:bodyPr>
          <a:lstStyle/>
          <a:p>
            <a:pPr indent="0" lvl="0" marL="0" rtl="0" algn="l">
              <a:lnSpc>
                <a:spcPct val="139991"/>
              </a:lnSpc>
              <a:spcBef>
                <a:spcPts val="0"/>
              </a:spcBef>
              <a:spcAft>
                <a:spcPts val="0"/>
              </a:spcAft>
              <a:buClr>
                <a:schemeClr val="dk1"/>
              </a:buClr>
              <a:buFont typeface="Arial"/>
              <a:buNone/>
            </a:pPr>
            <a:r>
              <a:rPr lang="en-US" sz="2398">
                <a:solidFill>
                  <a:schemeClr val="lt1"/>
                </a:solidFill>
              </a:rPr>
              <a:t>Cattle Breed Profiles</a:t>
            </a:r>
            <a:endParaRPr>
              <a:solidFill>
                <a:schemeClr val="dk1"/>
              </a:solidFill>
            </a:endParaRPr>
          </a:p>
          <a:p>
            <a:pPr indent="0" lvl="0" marL="0" marR="0" rtl="0" algn="l">
              <a:lnSpc>
                <a:spcPct val="139991"/>
              </a:lnSpc>
              <a:spcBef>
                <a:spcPts val="0"/>
              </a:spcBef>
              <a:spcAft>
                <a:spcPts val="0"/>
              </a:spcAft>
              <a:buNone/>
            </a:pPr>
            <a:r>
              <a:t/>
            </a:r>
            <a:endParaRPr sz="2398">
              <a:solidFill>
                <a:srgbClr val="FFFFFF"/>
              </a:solidFill>
            </a:endParaRPr>
          </a:p>
        </p:txBody>
      </p:sp>
      <p:sp>
        <p:nvSpPr>
          <p:cNvPr id="151" name="Google Shape;151;p6"/>
          <p:cNvSpPr txBox="1"/>
          <p:nvPr/>
        </p:nvSpPr>
        <p:spPr>
          <a:xfrm>
            <a:off x="7934937" y="1445312"/>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SIMMENTAL</a:t>
            </a:r>
            <a:endParaRPr/>
          </a:p>
        </p:txBody>
      </p:sp>
      <p:sp>
        <p:nvSpPr>
          <p:cNvPr id="152" name="Google Shape;152;p6"/>
          <p:cNvSpPr txBox="1"/>
          <p:nvPr/>
        </p:nvSpPr>
        <p:spPr>
          <a:xfrm>
            <a:off x="1152050" y="7841575"/>
            <a:ext cx="62178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Red, gold, or tan body with distinctive white markings. The combination of colors creates their characteristic spotted or patchy appearance.</a:t>
            </a:r>
            <a:endParaRPr sz="2000"/>
          </a:p>
        </p:txBody>
      </p:sp>
      <p:sp>
        <p:nvSpPr>
          <p:cNvPr id="153" name="Google Shape;153;p6"/>
          <p:cNvSpPr txBox="1"/>
          <p:nvPr/>
        </p:nvSpPr>
        <p:spPr>
          <a:xfrm>
            <a:off x="1152043" y="719432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Color</a:t>
            </a:r>
            <a:endParaRPr/>
          </a:p>
        </p:txBody>
      </p:sp>
      <p:sp>
        <p:nvSpPr>
          <p:cNvPr id="154" name="Google Shape;154;p6"/>
          <p:cNvSpPr txBox="1"/>
          <p:nvPr/>
        </p:nvSpPr>
        <p:spPr>
          <a:xfrm>
            <a:off x="1152051" y="5762275"/>
            <a:ext cx="60498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Fast growth and large size. Good milk production alongside beef qualities. Strong maternal ability makes them profitable for producers.</a:t>
            </a:r>
            <a:endParaRPr sz="2000"/>
          </a:p>
        </p:txBody>
      </p:sp>
      <p:sp>
        <p:nvSpPr>
          <p:cNvPr id="155" name="Google Shape;155;p6"/>
          <p:cNvSpPr txBox="1"/>
          <p:nvPr/>
        </p:nvSpPr>
        <p:spPr>
          <a:xfrm>
            <a:off x="1028693" y="513840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56" name="Google Shape;156;p6"/>
          <p:cNvSpPr txBox="1"/>
          <p:nvPr/>
        </p:nvSpPr>
        <p:spPr>
          <a:xfrm>
            <a:off x="1068051" y="2230625"/>
            <a:ext cx="6217800" cy="24615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The Simme Valley in western Switzerland. Avg Weight: Cows 1,300-1,500 lbs, Bulls 2,200-2,500 lbs. Trivia: While Simmentals are exclusively beef cattle in the U.S., they are a dual-purpose milk and meat breed across Europe. Swiss monks were selectively breeding these red-and-white cattle as early as the 1400s.</a:t>
            </a:r>
            <a:endParaRPr sz="2000"/>
          </a:p>
        </p:txBody>
      </p:sp>
      <p:sp>
        <p:nvSpPr>
          <p:cNvPr id="157" name="Google Shape;157;p6"/>
          <p:cNvSpPr txBox="1"/>
          <p:nvPr/>
        </p:nvSpPr>
        <p:spPr>
          <a:xfrm>
            <a:off x="1028693" y="1796262"/>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58" name="Google Shape;158;p6"/>
          <p:cNvSpPr txBox="1"/>
          <p:nvPr/>
        </p:nvSpPr>
        <p:spPr>
          <a:xfrm>
            <a:off x="7934925" y="8328062"/>
            <a:ext cx="5438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White face is a key identifier</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Large, robust frame</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Spotted or patchy coloring pattern</a:t>
            </a:r>
            <a:endParaRPr sz="2000"/>
          </a:p>
        </p:txBody>
      </p:sp>
      <p:sp>
        <p:nvSpPr>
          <p:cNvPr id="159" name="Google Shape;159;p6"/>
          <p:cNvSpPr txBox="1"/>
          <p:nvPr/>
        </p:nvSpPr>
        <p:spPr>
          <a:xfrm>
            <a:off x="7934918" y="7841583"/>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lang="en-US" sz="2498">
                <a:solidFill>
                  <a:srgbClr val="FFFFFF"/>
                </a:solidFill>
              </a:rPr>
              <a:t>Identification</a:t>
            </a:r>
            <a:endParaRPr/>
          </a:p>
        </p:txBody>
      </p:sp>
      <p:pic>
        <p:nvPicPr>
          <p:cNvPr id="160" name="Google Shape;160;p6"/>
          <p:cNvPicPr preferRelativeResize="0"/>
          <p:nvPr/>
        </p:nvPicPr>
        <p:blipFill>
          <a:blip r:embed="rId3">
            <a:alphaModFix/>
          </a:blip>
          <a:stretch>
            <a:fillRect/>
          </a:stretch>
        </p:blipFill>
        <p:spPr>
          <a:xfrm>
            <a:off x="7934925" y="2536112"/>
            <a:ext cx="7712736" cy="51530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64" name="Shape 164"/>
        <p:cNvGrpSpPr/>
        <p:nvPr/>
      </p:nvGrpSpPr>
      <p:grpSpPr>
        <a:xfrm>
          <a:off x="0" y="0"/>
          <a:ext cx="0" cy="0"/>
          <a:chOff x="0" y="0"/>
          <a:chExt cx="0" cy="0"/>
        </a:xfrm>
      </p:grpSpPr>
      <p:sp>
        <p:nvSpPr>
          <p:cNvPr id="165" name="Google Shape;165;p7"/>
          <p:cNvSpPr txBox="1"/>
          <p:nvPr/>
        </p:nvSpPr>
        <p:spPr>
          <a:xfrm>
            <a:off x="1028700" y="274575"/>
            <a:ext cx="4107300" cy="885900"/>
          </a:xfrm>
          <a:prstGeom prst="rect">
            <a:avLst/>
          </a:prstGeom>
          <a:noFill/>
          <a:ln>
            <a:noFill/>
          </a:ln>
        </p:spPr>
        <p:txBody>
          <a:bodyPr anchorCtr="0" anchor="t" bIns="0" lIns="0" spcFirstLastPara="1" rIns="0" wrap="square" tIns="0">
            <a:spAutoFit/>
          </a:bodyPr>
          <a:lstStyle/>
          <a:p>
            <a:pPr indent="0" lvl="0" marL="0" rtl="0" algn="l">
              <a:lnSpc>
                <a:spcPct val="139991"/>
              </a:lnSpc>
              <a:spcBef>
                <a:spcPts val="0"/>
              </a:spcBef>
              <a:spcAft>
                <a:spcPts val="0"/>
              </a:spcAft>
              <a:buClr>
                <a:schemeClr val="dk1"/>
              </a:buClr>
              <a:buFont typeface="Arial"/>
              <a:buNone/>
            </a:pPr>
            <a:r>
              <a:rPr lang="en-US" sz="2398">
                <a:solidFill>
                  <a:schemeClr val="lt1"/>
                </a:solidFill>
              </a:rPr>
              <a:t>Cattle Breed Profiles</a:t>
            </a:r>
            <a:endParaRPr>
              <a:solidFill>
                <a:schemeClr val="dk1"/>
              </a:solidFill>
            </a:endParaRPr>
          </a:p>
          <a:p>
            <a:pPr indent="0" lvl="0" marL="0" marR="0" rtl="0" algn="l">
              <a:lnSpc>
                <a:spcPct val="139991"/>
              </a:lnSpc>
              <a:spcBef>
                <a:spcPts val="0"/>
              </a:spcBef>
              <a:spcAft>
                <a:spcPts val="0"/>
              </a:spcAft>
              <a:buNone/>
            </a:pPr>
            <a:r>
              <a:t/>
            </a:r>
            <a:endParaRPr sz="2398">
              <a:solidFill>
                <a:srgbClr val="FFFFFF"/>
              </a:solidFill>
            </a:endParaRPr>
          </a:p>
        </p:txBody>
      </p:sp>
      <p:sp>
        <p:nvSpPr>
          <p:cNvPr id="166" name="Google Shape;166;p7"/>
          <p:cNvSpPr txBox="1"/>
          <p:nvPr/>
        </p:nvSpPr>
        <p:spPr>
          <a:xfrm>
            <a:off x="7934937" y="1022987"/>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LIMOUSIN</a:t>
            </a:r>
            <a:endParaRPr/>
          </a:p>
        </p:txBody>
      </p:sp>
      <p:sp>
        <p:nvSpPr>
          <p:cNvPr id="167" name="Google Shape;167;p7"/>
          <p:cNvSpPr txBox="1"/>
          <p:nvPr/>
        </p:nvSpPr>
        <p:spPr>
          <a:xfrm>
            <a:off x="823326" y="7613625"/>
            <a:ext cx="64230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Golden-red coat color throughout the body. Known for their attractive, uniform coloring that makes them easily recognizable in the field.</a:t>
            </a:r>
            <a:endParaRPr sz="2000"/>
          </a:p>
        </p:txBody>
      </p:sp>
      <p:sp>
        <p:nvSpPr>
          <p:cNvPr id="168" name="Google Shape;168;p7"/>
          <p:cNvSpPr txBox="1"/>
          <p:nvPr/>
        </p:nvSpPr>
        <p:spPr>
          <a:xfrm>
            <a:off x="868343" y="719172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Color</a:t>
            </a:r>
            <a:endParaRPr/>
          </a:p>
        </p:txBody>
      </p:sp>
      <p:sp>
        <p:nvSpPr>
          <p:cNvPr id="169" name="Google Shape;169;p7"/>
          <p:cNvSpPr txBox="1"/>
          <p:nvPr/>
        </p:nvSpPr>
        <p:spPr>
          <a:xfrm>
            <a:off x="868351" y="5616975"/>
            <a:ext cx="62175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Lean, muscular carcasses with high meat yield. Efficient feed conversion makes them economical for producers. Golden-red coloring is distinctive.</a:t>
            </a:r>
            <a:endParaRPr sz="2000"/>
          </a:p>
        </p:txBody>
      </p:sp>
      <p:sp>
        <p:nvSpPr>
          <p:cNvPr id="170" name="Google Shape;170;p7"/>
          <p:cNvSpPr txBox="1"/>
          <p:nvPr/>
        </p:nvSpPr>
        <p:spPr>
          <a:xfrm>
            <a:off x="868343" y="492810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71" name="Google Shape;171;p7"/>
          <p:cNvSpPr txBox="1"/>
          <p:nvPr/>
        </p:nvSpPr>
        <p:spPr>
          <a:xfrm>
            <a:off x="823326" y="2428875"/>
            <a:ext cx="6423000" cy="20307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The Limousin/Marche regions of France. Avg Weight: Cows 1,200-1,350 lbs, Bulls 2,000-2,400 lbs. Trivia: Limousin cattle are immortalized in the ancient 20,000-year-old French cave paintings found in Lascaux, matching the structural profile of today's live animals.</a:t>
            </a:r>
            <a:endParaRPr sz="2000"/>
          </a:p>
        </p:txBody>
      </p:sp>
      <p:sp>
        <p:nvSpPr>
          <p:cNvPr id="172" name="Google Shape;172;p7"/>
          <p:cNvSpPr txBox="1"/>
          <p:nvPr/>
        </p:nvSpPr>
        <p:spPr>
          <a:xfrm>
            <a:off x="868343" y="187453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73" name="Google Shape;173;p7"/>
          <p:cNvSpPr txBox="1"/>
          <p:nvPr/>
        </p:nvSpPr>
        <p:spPr>
          <a:xfrm>
            <a:off x="7934925" y="8180031"/>
            <a:ext cx="5438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Light golden/red color</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Muscular build</a:t>
            </a:r>
            <a:endParaRPr sz="2000"/>
          </a:p>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Lighter circles around eyes</a:t>
            </a:r>
            <a:endParaRPr sz="2000"/>
          </a:p>
        </p:txBody>
      </p:sp>
      <p:sp>
        <p:nvSpPr>
          <p:cNvPr id="174" name="Google Shape;174;p7"/>
          <p:cNvSpPr txBox="1"/>
          <p:nvPr/>
        </p:nvSpPr>
        <p:spPr>
          <a:xfrm>
            <a:off x="7934918" y="7613633"/>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lang="en-US" sz="2498">
                <a:solidFill>
                  <a:srgbClr val="FFFFFF"/>
                </a:solidFill>
              </a:rPr>
              <a:t>Identification</a:t>
            </a:r>
            <a:endParaRPr/>
          </a:p>
        </p:txBody>
      </p:sp>
      <p:pic>
        <p:nvPicPr>
          <p:cNvPr id="175" name="Google Shape;175;p7"/>
          <p:cNvPicPr preferRelativeResize="0"/>
          <p:nvPr/>
        </p:nvPicPr>
        <p:blipFill>
          <a:blip r:embed="rId3">
            <a:alphaModFix/>
          </a:blip>
          <a:stretch>
            <a:fillRect/>
          </a:stretch>
        </p:blipFill>
        <p:spPr>
          <a:xfrm>
            <a:off x="7934925" y="2056223"/>
            <a:ext cx="8171975" cy="5462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79" name="Shape 179"/>
        <p:cNvGrpSpPr/>
        <p:nvPr/>
      </p:nvGrpSpPr>
      <p:grpSpPr>
        <a:xfrm>
          <a:off x="0" y="0"/>
          <a:ext cx="0" cy="0"/>
          <a:chOff x="0" y="0"/>
          <a:chExt cx="0" cy="0"/>
        </a:xfrm>
      </p:grpSpPr>
      <p:sp>
        <p:nvSpPr>
          <p:cNvPr id="180" name="Google Shape;180;p8"/>
          <p:cNvSpPr txBox="1"/>
          <p:nvPr/>
        </p:nvSpPr>
        <p:spPr>
          <a:xfrm>
            <a:off x="1028700" y="274575"/>
            <a:ext cx="3712800" cy="885900"/>
          </a:xfrm>
          <a:prstGeom prst="rect">
            <a:avLst/>
          </a:prstGeom>
          <a:noFill/>
          <a:ln>
            <a:noFill/>
          </a:ln>
        </p:spPr>
        <p:txBody>
          <a:bodyPr anchorCtr="0" anchor="t" bIns="0" lIns="0" spcFirstLastPara="1" rIns="0" wrap="square" tIns="0">
            <a:spAutoFit/>
          </a:bodyPr>
          <a:lstStyle/>
          <a:p>
            <a:pPr indent="0" lvl="0" marL="0" rtl="0" algn="l">
              <a:lnSpc>
                <a:spcPct val="139991"/>
              </a:lnSpc>
              <a:spcBef>
                <a:spcPts val="0"/>
              </a:spcBef>
              <a:spcAft>
                <a:spcPts val="0"/>
              </a:spcAft>
              <a:buClr>
                <a:schemeClr val="dk1"/>
              </a:buClr>
              <a:buFont typeface="Arial"/>
              <a:buNone/>
            </a:pPr>
            <a:r>
              <a:rPr lang="en-US" sz="2398">
                <a:solidFill>
                  <a:schemeClr val="lt1"/>
                </a:solidFill>
              </a:rPr>
              <a:t>Cattle Breed Profiles</a:t>
            </a:r>
            <a:endParaRPr>
              <a:solidFill>
                <a:schemeClr val="dk1"/>
              </a:solidFill>
            </a:endParaRPr>
          </a:p>
          <a:p>
            <a:pPr indent="0" lvl="0" marL="0" marR="0" rtl="0" algn="l">
              <a:lnSpc>
                <a:spcPct val="139991"/>
              </a:lnSpc>
              <a:spcBef>
                <a:spcPts val="0"/>
              </a:spcBef>
              <a:spcAft>
                <a:spcPts val="0"/>
              </a:spcAft>
              <a:buNone/>
            </a:pPr>
            <a:r>
              <a:t/>
            </a:r>
            <a:endParaRPr sz="2398">
              <a:solidFill>
                <a:srgbClr val="FFFFFF"/>
              </a:solidFill>
            </a:endParaRPr>
          </a:p>
        </p:txBody>
      </p:sp>
      <p:sp>
        <p:nvSpPr>
          <p:cNvPr id="181" name="Google Shape;181;p8"/>
          <p:cNvSpPr txBox="1"/>
          <p:nvPr/>
        </p:nvSpPr>
        <p:spPr>
          <a:xfrm>
            <a:off x="7934937" y="1160487"/>
            <a:ext cx="6049800" cy="93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97" u="none" cap="none" strike="noStrike">
                <a:solidFill>
                  <a:srgbClr val="FFFFFF"/>
                </a:solidFill>
                <a:latin typeface="Atkinson Hyperlegible"/>
                <a:ea typeface="Atkinson Hyperlegible"/>
                <a:cs typeface="Atkinson Hyperlegible"/>
                <a:sym typeface="Atkinson Hyperlegible"/>
              </a:rPr>
              <a:t>SHORTHORN</a:t>
            </a:r>
            <a:endParaRPr/>
          </a:p>
        </p:txBody>
      </p:sp>
      <p:sp>
        <p:nvSpPr>
          <p:cNvPr id="182" name="Google Shape;182;p8"/>
          <p:cNvSpPr txBox="1"/>
          <p:nvPr/>
        </p:nvSpPr>
        <p:spPr>
          <a:xfrm>
            <a:off x="1028550" y="7957275"/>
            <a:ext cx="66240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Red, white, or roan (speckled). The roan coloring is a distinctive mix of red and white hairs creating a unique speckled appearance.</a:t>
            </a:r>
            <a:endParaRPr sz="2000"/>
          </a:p>
        </p:txBody>
      </p:sp>
      <p:sp>
        <p:nvSpPr>
          <p:cNvPr id="183" name="Google Shape;183;p8"/>
          <p:cNvSpPr txBox="1"/>
          <p:nvPr/>
        </p:nvSpPr>
        <p:spPr>
          <a:xfrm>
            <a:off x="917693" y="7388826"/>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Color</a:t>
            </a:r>
            <a:endParaRPr/>
          </a:p>
        </p:txBody>
      </p:sp>
      <p:sp>
        <p:nvSpPr>
          <p:cNvPr id="184" name="Google Shape;184;p8"/>
          <p:cNvSpPr txBox="1"/>
          <p:nvPr/>
        </p:nvSpPr>
        <p:spPr>
          <a:xfrm>
            <a:off x="973200" y="5805600"/>
            <a:ext cx="6734700" cy="11694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Dual-purpose breed suitable for both beef and dairy production. Good milk production capabilities. Known for calm, docile temperament making them easy to handle.</a:t>
            </a:r>
            <a:endParaRPr sz="2000"/>
          </a:p>
        </p:txBody>
      </p:sp>
      <p:sp>
        <p:nvSpPr>
          <p:cNvPr id="185" name="Google Shape;185;p8"/>
          <p:cNvSpPr txBox="1"/>
          <p:nvPr/>
        </p:nvSpPr>
        <p:spPr>
          <a:xfrm>
            <a:off x="917706" y="5237157"/>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Key Traits</a:t>
            </a:r>
            <a:endParaRPr/>
          </a:p>
        </p:txBody>
      </p:sp>
      <p:sp>
        <p:nvSpPr>
          <p:cNvPr id="186" name="Google Shape;186;p8"/>
          <p:cNvSpPr txBox="1"/>
          <p:nvPr/>
        </p:nvSpPr>
        <p:spPr>
          <a:xfrm>
            <a:off x="917700" y="1931013"/>
            <a:ext cx="6939600" cy="28923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2000" u="none" cap="none" strike="noStrike">
                <a:solidFill>
                  <a:srgbClr val="FFFFFF"/>
                </a:solidFill>
                <a:latin typeface="Arial"/>
                <a:ea typeface="Arial"/>
                <a:cs typeface="Arial"/>
                <a:sym typeface="Arial"/>
              </a:rPr>
              <a:t>Tees River Valley, northeastern coast of England. Avg Weight: Cows 1,300-1,500 lbs, Bulls 2,000-2,200 lbs. Trivia: Shorthorn cattle pulled the covered wagons of western settlers before serving as their primary source of milk and meat. They hold the distinction of having the very first official breed registry and herd book established for any animal type in the world (1822).</a:t>
            </a:r>
            <a:endParaRPr sz="2000"/>
          </a:p>
        </p:txBody>
      </p:sp>
      <p:sp>
        <p:nvSpPr>
          <p:cNvPr id="187" name="Google Shape;187;p8"/>
          <p:cNvSpPr txBox="1"/>
          <p:nvPr/>
        </p:nvSpPr>
        <p:spPr>
          <a:xfrm>
            <a:off x="917693" y="1418525"/>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US" sz="2498" u="none" cap="none" strike="noStrike">
                <a:solidFill>
                  <a:srgbClr val="FFFFFF"/>
                </a:solidFill>
                <a:latin typeface="Arial"/>
                <a:ea typeface="Arial"/>
                <a:cs typeface="Arial"/>
                <a:sym typeface="Arial"/>
              </a:rPr>
              <a:t>Origin</a:t>
            </a:r>
            <a:endParaRPr/>
          </a:p>
        </p:txBody>
      </p:sp>
      <p:sp>
        <p:nvSpPr>
          <p:cNvPr id="188" name="Google Shape;188;p8"/>
          <p:cNvSpPr txBox="1"/>
          <p:nvPr/>
        </p:nvSpPr>
        <p:spPr>
          <a:xfrm>
            <a:off x="7934925" y="8406057"/>
            <a:ext cx="5438700" cy="9939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b="0" i="0" lang="en-US" sz="1700" u="none" cap="none" strike="noStrike">
                <a:solidFill>
                  <a:srgbClr val="FFFFFF"/>
                </a:solidFill>
                <a:latin typeface="Arial"/>
                <a:ea typeface="Arial"/>
                <a:cs typeface="Arial"/>
                <a:sym typeface="Arial"/>
              </a:rPr>
              <a:t>Speckled/roan coat pattern</a:t>
            </a:r>
            <a:endParaRPr sz="1900"/>
          </a:p>
          <a:p>
            <a:pPr indent="0" lvl="0" marL="0" marR="0" rtl="0" algn="l">
              <a:lnSpc>
                <a:spcPct val="139916"/>
              </a:lnSpc>
              <a:spcBef>
                <a:spcPts val="0"/>
              </a:spcBef>
              <a:spcAft>
                <a:spcPts val="0"/>
              </a:spcAft>
              <a:buNone/>
            </a:pPr>
            <a:r>
              <a:rPr b="0" i="0" lang="en-US" sz="1700" u="none" cap="none" strike="noStrike">
                <a:solidFill>
                  <a:srgbClr val="FFFFFF"/>
                </a:solidFill>
                <a:latin typeface="Arial"/>
                <a:ea typeface="Arial"/>
                <a:cs typeface="Arial"/>
                <a:sym typeface="Arial"/>
              </a:rPr>
              <a:t>Medium-sized, well-proportioned body</a:t>
            </a:r>
            <a:endParaRPr sz="1900"/>
          </a:p>
          <a:p>
            <a:pPr indent="0" lvl="0" marL="0" marR="0" rtl="0" algn="l">
              <a:lnSpc>
                <a:spcPct val="139916"/>
              </a:lnSpc>
              <a:spcBef>
                <a:spcPts val="0"/>
              </a:spcBef>
              <a:spcAft>
                <a:spcPts val="0"/>
              </a:spcAft>
              <a:buNone/>
            </a:pPr>
            <a:r>
              <a:rPr b="0" i="0" lang="en-US" sz="1700" u="none" cap="none" strike="noStrike">
                <a:solidFill>
                  <a:srgbClr val="FFFFFF"/>
                </a:solidFill>
                <a:latin typeface="Arial"/>
                <a:ea typeface="Arial"/>
                <a:cs typeface="Arial"/>
                <a:sym typeface="Arial"/>
              </a:rPr>
              <a:t>Short horns (or polled varieties)</a:t>
            </a:r>
            <a:endParaRPr sz="1900"/>
          </a:p>
        </p:txBody>
      </p:sp>
      <p:sp>
        <p:nvSpPr>
          <p:cNvPr id="189" name="Google Shape;189;p8"/>
          <p:cNvSpPr txBox="1"/>
          <p:nvPr/>
        </p:nvSpPr>
        <p:spPr>
          <a:xfrm>
            <a:off x="7934918" y="7691458"/>
            <a:ext cx="5438700" cy="384600"/>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lang="en-US" sz="2498">
                <a:solidFill>
                  <a:srgbClr val="FFFFFF"/>
                </a:solidFill>
              </a:rPr>
              <a:t>Identification</a:t>
            </a:r>
            <a:endParaRPr/>
          </a:p>
        </p:txBody>
      </p:sp>
      <p:pic>
        <p:nvPicPr>
          <p:cNvPr id="190" name="Google Shape;190;p8" title="shorthorn_heifer.JPG"/>
          <p:cNvPicPr preferRelativeResize="0"/>
          <p:nvPr/>
        </p:nvPicPr>
        <p:blipFill>
          <a:blip r:embed="rId3">
            <a:alphaModFix/>
          </a:blip>
          <a:stretch>
            <a:fillRect/>
          </a:stretch>
        </p:blipFill>
        <p:spPr>
          <a:xfrm>
            <a:off x="8009700" y="2251287"/>
            <a:ext cx="7395484" cy="528777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A621F"/>
        </a:solidFill>
      </p:bgPr>
    </p:bg>
    <p:spTree>
      <p:nvGrpSpPr>
        <p:cNvPr id="194" name="Shape 194"/>
        <p:cNvGrpSpPr/>
        <p:nvPr/>
      </p:nvGrpSpPr>
      <p:grpSpPr>
        <a:xfrm>
          <a:off x="0" y="0"/>
          <a:ext cx="0" cy="0"/>
          <a:chOff x="0" y="0"/>
          <a:chExt cx="0" cy="0"/>
        </a:xfrm>
      </p:grpSpPr>
      <p:sp>
        <p:nvSpPr>
          <p:cNvPr id="195" name="Google Shape;195;g3ee84c71bc3_0_13"/>
          <p:cNvSpPr txBox="1"/>
          <p:nvPr/>
        </p:nvSpPr>
        <p:spPr>
          <a:xfrm>
            <a:off x="917700" y="718600"/>
            <a:ext cx="16577700" cy="1726200"/>
          </a:xfrm>
          <a:prstGeom prst="rect">
            <a:avLst/>
          </a:prstGeom>
          <a:noFill/>
          <a:ln>
            <a:noFill/>
          </a:ln>
        </p:spPr>
        <p:txBody>
          <a:bodyPr anchorCtr="0" anchor="t" bIns="0" lIns="0" spcFirstLastPara="1" rIns="0" wrap="square" tIns="0">
            <a:spAutoFit/>
          </a:bodyPr>
          <a:lstStyle/>
          <a:p>
            <a:pPr indent="0" lvl="0" marL="0" rtl="0" algn="ctr">
              <a:lnSpc>
                <a:spcPct val="139991"/>
              </a:lnSpc>
              <a:spcBef>
                <a:spcPts val="0"/>
              </a:spcBef>
              <a:spcAft>
                <a:spcPts val="0"/>
              </a:spcAft>
              <a:buClr>
                <a:schemeClr val="dk1"/>
              </a:buClr>
              <a:buFont typeface="Arial"/>
              <a:buNone/>
            </a:pPr>
            <a:r>
              <a:rPr lang="en-US" sz="6298">
                <a:solidFill>
                  <a:schemeClr val="lt1"/>
                </a:solidFill>
                <a:latin typeface="Century Gothic"/>
                <a:ea typeface="Century Gothic"/>
                <a:cs typeface="Century Gothic"/>
                <a:sym typeface="Century Gothic"/>
              </a:rPr>
              <a:t>Cattle Breed Profiles Resources</a:t>
            </a:r>
            <a:endParaRPr sz="5300">
              <a:solidFill>
                <a:schemeClr val="dk1"/>
              </a:solidFill>
              <a:latin typeface="Century Gothic"/>
              <a:ea typeface="Century Gothic"/>
              <a:cs typeface="Century Gothic"/>
              <a:sym typeface="Century Gothic"/>
            </a:endParaRPr>
          </a:p>
          <a:p>
            <a:pPr indent="0" lvl="0" marL="0" marR="0" rtl="0" algn="ctr">
              <a:lnSpc>
                <a:spcPct val="139991"/>
              </a:lnSpc>
              <a:spcBef>
                <a:spcPts val="0"/>
              </a:spcBef>
              <a:spcAft>
                <a:spcPts val="0"/>
              </a:spcAft>
              <a:buNone/>
            </a:pPr>
            <a:r>
              <a:t/>
            </a:r>
            <a:endParaRPr sz="2398">
              <a:solidFill>
                <a:srgbClr val="FFFFFF"/>
              </a:solidFill>
            </a:endParaRPr>
          </a:p>
        </p:txBody>
      </p:sp>
      <p:sp>
        <p:nvSpPr>
          <p:cNvPr id="196" name="Google Shape;196;g3ee84c71bc3_0_13"/>
          <p:cNvSpPr txBox="1"/>
          <p:nvPr/>
        </p:nvSpPr>
        <p:spPr>
          <a:xfrm>
            <a:off x="917700" y="2868438"/>
            <a:ext cx="6939600" cy="4617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None/>
            </a:pPr>
            <a:r>
              <a:rPr lang="en-US" sz="3000">
                <a:solidFill>
                  <a:srgbClr val="FFFFFF"/>
                </a:solidFill>
                <a:latin typeface="Century Gothic"/>
                <a:ea typeface="Century Gothic"/>
                <a:cs typeface="Century Gothic"/>
                <a:sym typeface="Century Gothic"/>
              </a:rPr>
              <a:t>https://breeds.okstate.edu/cattle</a:t>
            </a:r>
            <a:endParaRPr sz="3000">
              <a:latin typeface="Century Gothic"/>
              <a:ea typeface="Century Gothic"/>
              <a:cs typeface="Century Gothic"/>
              <a:sym typeface="Century Gothic"/>
            </a:endParaRPr>
          </a:p>
        </p:txBody>
      </p:sp>
      <p:sp>
        <p:nvSpPr>
          <p:cNvPr id="197" name="Google Shape;197;g3ee84c71bc3_0_13"/>
          <p:cNvSpPr txBox="1"/>
          <p:nvPr/>
        </p:nvSpPr>
        <p:spPr>
          <a:xfrm>
            <a:off x="917700" y="3753800"/>
            <a:ext cx="6813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800">
                <a:solidFill>
                  <a:schemeClr val="lt1"/>
                </a:solidFill>
                <a:latin typeface="Century Gothic"/>
                <a:ea typeface="Century Gothic"/>
                <a:cs typeface="Century Gothic"/>
                <a:sym typeface="Century Gothic"/>
              </a:rPr>
              <a:t>https://www.animalimagegallery.org/</a:t>
            </a:r>
            <a:endParaRPr sz="2800">
              <a:solidFill>
                <a:schemeClr val="lt1"/>
              </a:solidFill>
              <a:latin typeface="Century Gothic"/>
              <a:ea typeface="Century Gothic"/>
              <a:cs typeface="Century Gothic"/>
              <a:sym typeface="Century Gothic"/>
            </a:endParaRPr>
          </a:p>
        </p:txBody>
      </p:sp>
      <p:pic>
        <p:nvPicPr>
          <p:cNvPr id="198" name="Google Shape;198;g3ee84c71bc3_0_13" title="NCCA Logo - Trademark Version - (FOR PRINT) (1).png"/>
          <p:cNvPicPr preferRelativeResize="0"/>
          <p:nvPr/>
        </p:nvPicPr>
        <p:blipFill>
          <a:blip r:embed="rId3">
            <a:alphaModFix/>
          </a:blip>
          <a:stretch>
            <a:fillRect/>
          </a:stretch>
        </p:blipFill>
        <p:spPr>
          <a:xfrm>
            <a:off x="15229925" y="7290625"/>
            <a:ext cx="2506373" cy="25063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345B2C991A614CAEDFA7F86DD8ABCA" ma:contentTypeVersion="13" ma:contentTypeDescription="Create a new document." ma:contentTypeScope="" ma:versionID="343aaeafb9807094a147b1dd2530ac74">
  <xsd:schema xmlns:xsd="http://www.w3.org/2001/XMLSchema" xmlns:xs="http://www.w3.org/2001/XMLSchema" xmlns:p="http://schemas.microsoft.com/office/2006/metadata/properties" xmlns:ns2="72402bf5-d538-46fc-8ceb-b9fbac7fba5c" xmlns:ns3="c178a390-2c19-4e81-b2fb-a5d3ec97a40d" targetNamespace="http://schemas.microsoft.com/office/2006/metadata/properties" ma:root="true" ma:fieldsID="b969a5d28d62ee618015a4e84ca6b9c9" ns2:_="" ns3:_="">
    <xsd:import namespace="72402bf5-d538-46fc-8ceb-b9fbac7fba5c"/>
    <xsd:import namespace="c178a390-2c19-4e81-b2fb-a5d3ec97a40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402bf5-d538-46fc-8ceb-b9fbac7fba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936f279-d15c-4d9d-a73f-0c5eb6368cc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8a390-2c19-4e81-b2fb-a5d3ec97a40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b7abc3b-a83a-4c97-9e00-89e137ec0c4c}" ma:internalName="TaxCatchAll" ma:showField="CatchAllData" ma:web="c178a390-2c19-4e81-b2fb-a5d3ec97a4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78a390-2c19-4e81-b2fb-a5d3ec97a40d" xsi:nil="true"/>
    <lcf76f155ced4ddcb4097134ff3c332f xmlns="72402bf5-d538-46fc-8ceb-b9fbac7fba5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3618DF-E18B-4D52-8F19-CAFBDC62F690}"/>
</file>

<file path=customXml/itemProps2.xml><?xml version="1.0" encoding="utf-8"?>
<ds:datastoreItem xmlns:ds="http://schemas.openxmlformats.org/officeDocument/2006/customXml" ds:itemID="{347842EF-8037-453C-BB49-BCE0DFA58725}"/>
</file>

<file path=customXml/itemProps3.xml><?xml version="1.0" encoding="utf-8"?>
<ds:datastoreItem xmlns:ds="http://schemas.openxmlformats.org/officeDocument/2006/customXml" ds:itemID="{D588D85D-015B-4CBE-8815-62AD13A6B986}"/>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0x0101000C345B2C991A614CAEDFA7F86DD8ABCA</vt:lpwstr>
  </property>
</Properties>
</file>